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69" r:id="rId1"/>
  </p:sldMasterIdLst>
  <p:notesMasterIdLst>
    <p:notesMasterId r:id="rId82"/>
  </p:notesMasterIdLst>
  <p:sldIdLst>
    <p:sldId id="333" r:id="rId2"/>
    <p:sldId id="256" r:id="rId3"/>
    <p:sldId id="257" r:id="rId4"/>
    <p:sldId id="258" r:id="rId5"/>
    <p:sldId id="259" r:id="rId6"/>
    <p:sldId id="260" r:id="rId7"/>
    <p:sldId id="261" r:id="rId8"/>
    <p:sldId id="263" r:id="rId9"/>
    <p:sldId id="262" r:id="rId10"/>
    <p:sldId id="264" r:id="rId11"/>
    <p:sldId id="265" r:id="rId12"/>
    <p:sldId id="266" r:id="rId13"/>
    <p:sldId id="267" r:id="rId14"/>
    <p:sldId id="268" r:id="rId15"/>
    <p:sldId id="269" r:id="rId16"/>
    <p:sldId id="270" r:id="rId17"/>
    <p:sldId id="271" r:id="rId18"/>
    <p:sldId id="274" r:id="rId19"/>
    <p:sldId id="275" r:id="rId20"/>
    <p:sldId id="276" r:id="rId21"/>
    <p:sldId id="277" r:id="rId22"/>
    <p:sldId id="278" r:id="rId23"/>
    <p:sldId id="279" r:id="rId24"/>
    <p:sldId id="280" r:id="rId25"/>
    <p:sldId id="334" r:id="rId26"/>
    <p:sldId id="272" r:id="rId27"/>
    <p:sldId id="273"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35"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5" r:id="rId73"/>
    <p:sldId id="324" r:id="rId74"/>
    <p:sldId id="326" r:id="rId75"/>
    <p:sldId id="327" r:id="rId76"/>
    <p:sldId id="328" r:id="rId77"/>
    <p:sldId id="329" r:id="rId78"/>
    <p:sldId id="330" r:id="rId79"/>
    <p:sldId id="331" r:id="rId80"/>
    <p:sldId id="332"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8D34D0-8DC8-FDC2-B88D-757A345346D2}" name="Mehmet Sungur" initials="MS" userId="S::mehmet.sungur@viennalife.com.tr::64104e0c-411b-4b1e-ac9f-8c976c5d7a66"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3"/>
    <p:restoredTop sz="94687"/>
  </p:normalViewPr>
  <p:slideViewPr>
    <p:cSldViewPr snapToGrid="0">
      <p:cViewPr varScale="1">
        <p:scale>
          <a:sx n="104" d="100"/>
          <a:sy n="104" d="100"/>
        </p:scale>
        <p:origin x="800"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8/10/relationships/authors" Target="authors.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T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E6A955-1F53-C242-810C-E2D982803750}" type="datetimeFigureOut">
              <a:rPr lang="en-TR" smtClean="0"/>
              <a:t>9.07.2023</a:t>
            </a:fld>
            <a:endParaRPr lang="en-T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T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T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T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276A65-8439-B544-9D9A-BA1E71117E1D}" type="slidenum">
              <a:rPr lang="en-TR" smtClean="0"/>
              <a:t>‹#›</a:t>
            </a:fld>
            <a:endParaRPr lang="en-TR"/>
          </a:p>
        </p:txBody>
      </p:sp>
    </p:spTree>
    <p:extLst>
      <p:ext uri="{BB962C8B-B14F-4D97-AF65-F5344CB8AC3E}">
        <p14:creationId xmlns:p14="http://schemas.microsoft.com/office/powerpoint/2010/main" val="1303608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971b6de4b7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452" name="Google Shape;452;g1971b6de4b7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13276A65-8439-B544-9D9A-BA1E71117E1D}" type="slidenum">
              <a:rPr lang="en-TR" smtClean="0"/>
              <a:t>2</a:t>
            </a:fld>
            <a:endParaRPr lang="en-TR"/>
          </a:p>
        </p:txBody>
      </p:sp>
    </p:spTree>
    <p:extLst>
      <p:ext uri="{BB962C8B-B14F-4D97-AF65-F5344CB8AC3E}">
        <p14:creationId xmlns:p14="http://schemas.microsoft.com/office/powerpoint/2010/main" val="13372776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13276A65-8439-B544-9D9A-BA1E71117E1D}" type="slidenum">
              <a:rPr lang="en-TR" smtClean="0"/>
              <a:t>20</a:t>
            </a:fld>
            <a:endParaRPr lang="en-TR"/>
          </a:p>
        </p:txBody>
      </p:sp>
    </p:spTree>
    <p:extLst>
      <p:ext uri="{BB962C8B-B14F-4D97-AF65-F5344CB8AC3E}">
        <p14:creationId xmlns:p14="http://schemas.microsoft.com/office/powerpoint/2010/main" val="1991313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13276A65-8439-B544-9D9A-BA1E71117E1D}" type="slidenum">
              <a:rPr lang="en-TR" smtClean="0"/>
              <a:t>21</a:t>
            </a:fld>
            <a:endParaRPr lang="en-TR"/>
          </a:p>
        </p:txBody>
      </p:sp>
    </p:spTree>
    <p:extLst>
      <p:ext uri="{BB962C8B-B14F-4D97-AF65-F5344CB8AC3E}">
        <p14:creationId xmlns:p14="http://schemas.microsoft.com/office/powerpoint/2010/main" val="1547590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13276A65-8439-B544-9D9A-BA1E71117E1D}" type="slidenum">
              <a:rPr lang="en-TR" smtClean="0"/>
              <a:t>22</a:t>
            </a:fld>
            <a:endParaRPr lang="en-TR"/>
          </a:p>
        </p:txBody>
      </p:sp>
    </p:spTree>
    <p:extLst>
      <p:ext uri="{BB962C8B-B14F-4D97-AF65-F5344CB8AC3E}">
        <p14:creationId xmlns:p14="http://schemas.microsoft.com/office/powerpoint/2010/main" val="3440214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13276A65-8439-B544-9D9A-BA1E71117E1D}" type="slidenum">
              <a:rPr lang="en-TR" smtClean="0"/>
              <a:t>23</a:t>
            </a:fld>
            <a:endParaRPr lang="en-TR"/>
          </a:p>
        </p:txBody>
      </p:sp>
    </p:spTree>
    <p:extLst>
      <p:ext uri="{BB962C8B-B14F-4D97-AF65-F5344CB8AC3E}">
        <p14:creationId xmlns:p14="http://schemas.microsoft.com/office/powerpoint/2010/main" val="1664261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R" dirty="0"/>
          </a:p>
        </p:txBody>
      </p:sp>
      <p:sp>
        <p:nvSpPr>
          <p:cNvPr id="4" name="Slide Number Placeholder 3"/>
          <p:cNvSpPr>
            <a:spLocks noGrp="1"/>
          </p:cNvSpPr>
          <p:nvPr>
            <p:ph type="sldNum" sz="quarter" idx="5"/>
          </p:nvPr>
        </p:nvSpPr>
        <p:spPr/>
        <p:txBody>
          <a:bodyPr/>
          <a:lstStyle/>
          <a:p>
            <a:fld id="{13276A65-8439-B544-9D9A-BA1E71117E1D}" type="slidenum">
              <a:rPr lang="en-TR" smtClean="0"/>
              <a:t>24</a:t>
            </a:fld>
            <a:endParaRPr lang="en-TR"/>
          </a:p>
        </p:txBody>
      </p:sp>
    </p:spTree>
    <p:extLst>
      <p:ext uri="{BB962C8B-B14F-4D97-AF65-F5344CB8AC3E}">
        <p14:creationId xmlns:p14="http://schemas.microsoft.com/office/powerpoint/2010/main" val="106554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971b6de4b7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g1971b6de4b7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71871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1971b6de4b7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2" name="Google Shape;452;g1971b6de4b7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75326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C7A07-96C3-42AF-943D-953C86C3DAAD}"/>
              </a:ext>
            </a:extLst>
          </p:cNvPr>
          <p:cNvSpPr>
            <a:spLocks noGrp="1"/>
          </p:cNvSpPr>
          <p:nvPr>
            <p:ph type="ctrTitle"/>
          </p:nvPr>
        </p:nvSpPr>
        <p:spPr>
          <a:xfrm>
            <a:off x="1524000" y="1463557"/>
            <a:ext cx="9144000" cy="2387600"/>
          </a:xfrm>
        </p:spPr>
        <p:txBody>
          <a:bodyPr anchor="b">
            <a:normAutofit/>
          </a:bodyPr>
          <a:lstStyle>
            <a:lvl1pPr algn="ctr">
              <a:lnSpc>
                <a:spcPct val="90000"/>
              </a:lnSpc>
              <a:defRPr sz="52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CEE38DF-F503-4E79-B1B0-16489708A1B5}"/>
              </a:ext>
            </a:extLst>
          </p:cNvPr>
          <p:cNvSpPr>
            <a:spLocks noGrp="1"/>
          </p:cNvSpPr>
          <p:nvPr>
            <p:ph type="subTitle" idx="1"/>
          </p:nvPr>
        </p:nvSpPr>
        <p:spPr>
          <a:xfrm>
            <a:off x="1524000" y="3943232"/>
            <a:ext cx="9144000" cy="1655762"/>
          </a:xfrm>
        </p:spPr>
        <p:txBody>
          <a:bodyPr>
            <a:normAutofit/>
          </a:bodyPr>
          <a:lstStyle>
            <a:lvl1pPr marL="0" indent="0" algn="ctr">
              <a:lnSpc>
                <a:spcPts val="3200"/>
              </a:lnSpc>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CC1D965B-87A4-4F43-BE02-800BCCDF42EF}"/>
              </a:ext>
            </a:extLst>
          </p:cNvPr>
          <p:cNvSpPr>
            <a:spLocks noGrp="1"/>
          </p:cNvSpPr>
          <p:nvPr>
            <p:ph type="dt" sz="half" idx="10"/>
          </p:nvPr>
        </p:nvSpPr>
        <p:spPr>
          <a:xfrm>
            <a:off x="420624" y="6217920"/>
            <a:ext cx="2743200" cy="640080"/>
          </a:xfrm>
        </p:spPr>
        <p:txBody>
          <a:bodyPr anchor="ctr" anchorCtr="0"/>
          <a:lstStyle/>
          <a:p>
            <a:fld id="{403CB87E-4591-47A1-9046-CF63F17215EF}" type="datetime2">
              <a:rPr lang="en-US" smtClean="0"/>
              <a:t>Sunday, July 9, 2023</a:t>
            </a:fld>
            <a:endParaRPr lang="en-US" dirty="0"/>
          </a:p>
        </p:txBody>
      </p:sp>
      <p:sp>
        <p:nvSpPr>
          <p:cNvPr id="5" name="Footer Placeholder 4">
            <a:extLst>
              <a:ext uri="{FF2B5EF4-FFF2-40B4-BE49-F238E27FC236}">
                <a16:creationId xmlns:a16="http://schemas.microsoft.com/office/drawing/2014/main" id="{389ED35B-CBF1-40D9-BAA7-CF9E1E22B8FC}"/>
              </a:ext>
            </a:extLst>
          </p:cNvPr>
          <p:cNvSpPr>
            <a:spLocks noGrp="1"/>
          </p:cNvSpPr>
          <p:nvPr>
            <p:ph type="ftr" sz="quarter" idx="11"/>
          </p:nvPr>
        </p:nvSpPr>
        <p:spPr>
          <a:xfrm>
            <a:off x="3767328" y="6217920"/>
            <a:ext cx="7196328" cy="640080"/>
          </a:xfrm>
        </p:spPr>
        <p:txBody>
          <a:bodyPr anchor="ctr" anchorCtr="0"/>
          <a:lstStyle/>
          <a:p>
            <a:r>
              <a:rPr lang="en-US" dirty="0"/>
              <a:t>Sample Footer Text</a:t>
            </a:r>
          </a:p>
        </p:txBody>
      </p:sp>
      <p:sp>
        <p:nvSpPr>
          <p:cNvPr id="6" name="Slide Number Placeholder 5">
            <a:extLst>
              <a:ext uri="{FF2B5EF4-FFF2-40B4-BE49-F238E27FC236}">
                <a16:creationId xmlns:a16="http://schemas.microsoft.com/office/drawing/2014/main" id="{3D26653A-450D-4BDE-8718-99F2D9314259}"/>
              </a:ext>
            </a:extLst>
          </p:cNvPr>
          <p:cNvSpPr>
            <a:spLocks noGrp="1"/>
          </p:cNvSpPr>
          <p:nvPr>
            <p:ph type="sldNum" sz="quarter" idx="12"/>
          </p:nvPr>
        </p:nvSpPr>
        <p:spPr>
          <a:xfrm>
            <a:off x="11503152" y="0"/>
            <a:ext cx="685800" cy="685800"/>
          </a:xfrm>
        </p:spPr>
        <p:txBody>
          <a:bodyPr/>
          <a:lstStyle>
            <a:lvl1pPr algn="ctr">
              <a:defRPr/>
            </a:lvl1pPr>
          </a:lstStyle>
          <a:p>
            <a:fld id="{3A4F6043-7A67-491B-98BC-F933DED7226D}" type="slidenum">
              <a:rPr lang="en-US" smtClean="0"/>
              <a:t>‹#›</a:t>
            </a:fld>
            <a:endParaRPr lang="en-US"/>
          </a:p>
        </p:txBody>
      </p:sp>
    </p:spTree>
    <p:extLst>
      <p:ext uri="{BB962C8B-B14F-4D97-AF65-F5344CB8AC3E}">
        <p14:creationId xmlns:p14="http://schemas.microsoft.com/office/powerpoint/2010/main" val="193827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D930A-6467-4C46-BA13-A0F5EC12FF67}"/>
              </a:ext>
            </a:extLst>
          </p:cNvPr>
          <p:cNvSpPr>
            <a:spLocks noGrp="1"/>
          </p:cNvSpPr>
          <p:nvPr>
            <p:ph type="title"/>
          </p:nvPr>
        </p:nvSpPr>
        <p:spPr/>
        <p:txBody>
          <a:bodyPr>
            <a:normAutofit/>
          </a:bodyPr>
          <a:lstStyle>
            <a:lvl1pPr>
              <a:defRPr sz="5200"/>
            </a:lvl1p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841977A-7872-4BE8-8C5C-D2099BEDBB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CB8191-8A0C-4077-9A2D-0255BF81A9D0}"/>
              </a:ext>
            </a:extLst>
          </p:cNvPr>
          <p:cNvSpPr>
            <a:spLocks noGrp="1"/>
          </p:cNvSpPr>
          <p:nvPr>
            <p:ph type="dt" sz="half" idx="10"/>
          </p:nvPr>
        </p:nvSpPr>
        <p:spPr/>
        <p:txBody>
          <a:bodyPr/>
          <a:lstStyle/>
          <a:p>
            <a:fld id="{2FA17F0E-8070-4DFE-A821-9A699EDBAD7E}" type="datetime2">
              <a:rPr lang="en-US" smtClean="0"/>
              <a:t>Sunday, July 9, 2023</a:t>
            </a:fld>
            <a:endParaRPr lang="en-US"/>
          </a:p>
        </p:txBody>
      </p:sp>
      <p:sp>
        <p:nvSpPr>
          <p:cNvPr id="5" name="Footer Placeholder 4">
            <a:extLst>
              <a:ext uri="{FF2B5EF4-FFF2-40B4-BE49-F238E27FC236}">
                <a16:creationId xmlns:a16="http://schemas.microsoft.com/office/drawing/2014/main" id="{BF441B40-57AC-45F3-9AAC-DC2BEBB12184}"/>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B6D65F4-29FA-451A-878F-768E426A7EDA}"/>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9221312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76A9FC-D582-4FC8-B641-9F77B4DD15B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3A1683-12F6-4BA6-AD1A-F98C6095145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141D6-1E1A-4A54-A9B4-57F86865FC03}"/>
              </a:ext>
            </a:extLst>
          </p:cNvPr>
          <p:cNvSpPr>
            <a:spLocks noGrp="1"/>
          </p:cNvSpPr>
          <p:nvPr>
            <p:ph type="dt" sz="half" idx="10"/>
          </p:nvPr>
        </p:nvSpPr>
        <p:spPr/>
        <p:txBody>
          <a:bodyPr/>
          <a:lstStyle/>
          <a:p>
            <a:fld id="{D88D34AE-C7BF-46E5-A968-01C6641F6476}" type="datetime2">
              <a:rPr lang="en-US" smtClean="0"/>
              <a:t>Sunday, July 9, 2023</a:t>
            </a:fld>
            <a:endParaRPr lang="en-US"/>
          </a:p>
        </p:txBody>
      </p:sp>
      <p:sp>
        <p:nvSpPr>
          <p:cNvPr id="5" name="Footer Placeholder 4">
            <a:extLst>
              <a:ext uri="{FF2B5EF4-FFF2-40B4-BE49-F238E27FC236}">
                <a16:creationId xmlns:a16="http://schemas.microsoft.com/office/drawing/2014/main" id="{E57541D6-4702-4421-AEB2-D6CA3AADBA4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C3C9F43-CD60-4C38-94C9-0E6D3B7224F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4904482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2"/>
        <p:cNvGrpSpPr/>
        <p:nvPr/>
      </p:nvGrpSpPr>
      <p:grpSpPr>
        <a:xfrm>
          <a:off x="0" y="0"/>
          <a:ext cx="0" cy="0"/>
          <a:chOff x="0" y="0"/>
          <a:chExt cx="0" cy="0"/>
        </a:xfrm>
      </p:grpSpPr>
      <p:sp>
        <p:nvSpPr>
          <p:cNvPr id="13" name="Google Shape;13;g1971b6de4b7_0_204"/>
          <p:cNvSpPr txBox="1">
            <a:spLocks noGrp="1"/>
          </p:cNvSpPr>
          <p:nvPr>
            <p:ph type="body" idx="1"/>
          </p:nvPr>
        </p:nvSpPr>
        <p:spPr>
          <a:xfrm>
            <a:off x="600670" y="5929931"/>
            <a:ext cx="10985400" cy="318600"/>
          </a:xfrm>
          <a:prstGeom prst="rect">
            <a:avLst/>
          </a:prstGeom>
          <a:noFill/>
          <a:ln>
            <a:noFill/>
          </a:ln>
          <a:effectLst>
            <a:outerShdw blurRad="50800">
              <a:srgbClr val="000000">
                <a:alpha val="40000"/>
              </a:srgbClr>
            </a:outerShdw>
          </a:effectLst>
        </p:spPr>
        <p:txBody>
          <a:bodyPr spcFirstLastPara="1" wrap="square" lIns="45700" tIns="45700" rIns="45700" bIns="45700" anchor="ctr" anchorCtr="0">
            <a:normAutofit/>
          </a:bodyPr>
          <a:lstStyle>
            <a:lvl1pPr marL="457200" lvl="0" indent="-228600" algn="l">
              <a:lnSpc>
                <a:spcPct val="100000"/>
              </a:lnSpc>
              <a:spcBef>
                <a:spcPts val="0"/>
              </a:spcBef>
              <a:spcAft>
                <a:spcPts val="0"/>
              </a:spcAft>
              <a:buSzPts val="1800"/>
              <a:buNone/>
              <a:defRPr sz="1800" b="1"/>
            </a:lvl1pPr>
            <a:lvl2pPr marL="914400" lvl="1" indent="-342900" algn="l">
              <a:lnSpc>
                <a:spcPct val="100000"/>
              </a:lnSpc>
              <a:spcBef>
                <a:spcPts val="600"/>
              </a:spcBef>
              <a:spcAft>
                <a:spcPts val="0"/>
              </a:spcAft>
              <a:buSzPts val="1800"/>
              <a:buChar char="?"/>
              <a:defRPr/>
            </a:lvl2pPr>
            <a:lvl3pPr marL="1371600" lvl="2" indent="-342900" algn="l">
              <a:lnSpc>
                <a:spcPct val="100000"/>
              </a:lnSpc>
              <a:spcBef>
                <a:spcPts val="600"/>
              </a:spcBef>
              <a:spcAft>
                <a:spcPts val="0"/>
              </a:spcAft>
              <a:buSzPts val="1800"/>
              <a:buChar char="?"/>
              <a:defRPr/>
            </a:lvl3pPr>
            <a:lvl4pPr marL="1828800" lvl="3" indent="-342900" algn="l">
              <a:lnSpc>
                <a:spcPct val="100000"/>
              </a:lnSpc>
              <a:spcBef>
                <a:spcPts val="600"/>
              </a:spcBef>
              <a:spcAft>
                <a:spcPts val="0"/>
              </a:spcAft>
              <a:buSzPts val="1800"/>
              <a:buChar char="?"/>
              <a:defRPr/>
            </a:lvl4pPr>
            <a:lvl5pPr marL="2286000" lvl="4" indent="-342900" algn="l">
              <a:lnSpc>
                <a:spcPct val="100000"/>
              </a:lnSpc>
              <a:spcBef>
                <a:spcPts val="600"/>
              </a:spcBef>
              <a:spcAft>
                <a:spcPts val="0"/>
              </a:spcAft>
              <a:buSzPts val="1800"/>
              <a:buChar char="?"/>
              <a:defRPr/>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4" name="Google Shape;14;g1971b6de4b7_0_204"/>
          <p:cNvSpPr txBox="1">
            <a:spLocks noGrp="1"/>
          </p:cNvSpPr>
          <p:nvPr>
            <p:ph type="title"/>
          </p:nvPr>
        </p:nvSpPr>
        <p:spPr>
          <a:xfrm>
            <a:off x="603248" y="1287496"/>
            <a:ext cx="10985400" cy="2324100"/>
          </a:xfrm>
          <a:prstGeom prst="rect">
            <a:avLst/>
          </a:prstGeom>
          <a:noFill/>
          <a:ln>
            <a:noFill/>
          </a:ln>
          <a:effectLst>
            <a:outerShdw blurRad="50800">
              <a:srgbClr val="000000">
                <a:alpha val="60000"/>
              </a:srgbClr>
            </a:outerShdw>
          </a:effectLst>
        </p:spPr>
        <p:txBody>
          <a:bodyPr spcFirstLastPara="1" wrap="square" lIns="91425" tIns="45700" rIns="91425" bIns="45700" anchor="b" anchorCtr="0">
            <a:noAutofit/>
          </a:bodyPr>
          <a:lstStyle>
            <a:lvl1pPr lvl="0" algn="l">
              <a:lnSpc>
                <a:spcPct val="100000"/>
              </a:lnSpc>
              <a:spcBef>
                <a:spcPts val="0"/>
              </a:spcBef>
              <a:spcAft>
                <a:spcPts val="0"/>
              </a:spcAft>
              <a:buClr>
                <a:srgbClr val="FEFEFE"/>
              </a:buClr>
              <a:buSzPts val="5800"/>
              <a:buFont typeface="Montserrat"/>
              <a:buNone/>
              <a:defRPr sz="5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g1971b6de4b7_0_204"/>
          <p:cNvSpPr txBox="1">
            <a:spLocks noGrp="1"/>
          </p:cNvSpPr>
          <p:nvPr>
            <p:ph type="body" idx="2"/>
          </p:nvPr>
        </p:nvSpPr>
        <p:spPr>
          <a:xfrm>
            <a:off x="600671" y="3611595"/>
            <a:ext cx="10985400" cy="9525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2750"/>
              <a:buNone/>
              <a:defRPr sz="2750" b="1"/>
            </a:lvl1pPr>
            <a:lvl2pPr marL="914400" lvl="1" indent="-228600" algn="l">
              <a:lnSpc>
                <a:spcPct val="100000"/>
              </a:lnSpc>
              <a:spcBef>
                <a:spcPts val="600"/>
              </a:spcBef>
              <a:spcAft>
                <a:spcPts val="0"/>
              </a:spcAft>
              <a:buSzPts val="2750"/>
              <a:buNone/>
              <a:defRPr sz="2750" b="1"/>
            </a:lvl2pPr>
            <a:lvl3pPr marL="1371600" lvl="2" indent="-228600" algn="l">
              <a:lnSpc>
                <a:spcPct val="100000"/>
              </a:lnSpc>
              <a:spcBef>
                <a:spcPts val="600"/>
              </a:spcBef>
              <a:spcAft>
                <a:spcPts val="0"/>
              </a:spcAft>
              <a:buSzPts val="2750"/>
              <a:buNone/>
              <a:defRPr sz="2750" b="1"/>
            </a:lvl3pPr>
            <a:lvl4pPr marL="1828800" lvl="3" indent="-228600" algn="l">
              <a:lnSpc>
                <a:spcPct val="100000"/>
              </a:lnSpc>
              <a:spcBef>
                <a:spcPts val="600"/>
              </a:spcBef>
              <a:spcAft>
                <a:spcPts val="0"/>
              </a:spcAft>
              <a:buSzPts val="2750"/>
              <a:buNone/>
              <a:defRPr sz="2750" b="1"/>
            </a:lvl4pPr>
            <a:lvl5pPr marL="2286000" lvl="4" indent="-228600" algn="l">
              <a:lnSpc>
                <a:spcPct val="100000"/>
              </a:lnSpc>
              <a:spcBef>
                <a:spcPts val="600"/>
              </a:spcBef>
              <a:spcAft>
                <a:spcPts val="0"/>
              </a:spcAft>
              <a:buSzPts val="2750"/>
              <a:buNone/>
              <a:defRPr sz="2750" b="1"/>
            </a:lvl5pPr>
            <a:lvl6pPr marL="2743200" lvl="5" indent="-342900" algn="l">
              <a:lnSpc>
                <a:spcPct val="100000"/>
              </a:lnSpc>
              <a:spcBef>
                <a:spcPts val="600"/>
              </a:spcBef>
              <a:spcAft>
                <a:spcPts val="0"/>
              </a:spcAft>
              <a:buSzPts val="1800"/>
              <a:buChar char="?"/>
              <a:defRPr/>
            </a:lvl6pPr>
            <a:lvl7pPr marL="3200400" lvl="6" indent="-342900" algn="l">
              <a:lnSpc>
                <a:spcPct val="100000"/>
              </a:lnSpc>
              <a:spcBef>
                <a:spcPts val="600"/>
              </a:spcBef>
              <a:spcAft>
                <a:spcPts val="0"/>
              </a:spcAft>
              <a:buSzPts val="1800"/>
              <a:buChar char="?"/>
              <a:defRPr/>
            </a:lvl7pPr>
            <a:lvl8pPr marL="3657600" lvl="7" indent="-342900" algn="l">
              <a:lnSpc>
                <a:spcPct val="100000"/>
              </a:lnSpc>
              <a:spcBef>
                <a:spcPts val="600"/>
              </a:spcBef>
              <a:spcAft>
                <a:spcPts val="0"/>
              </a:spcAft>
              <a:buSzPts val="1800"/>
              <a:buChar char="?"/>
              <a:defRPr/>
            </a:lvl8pPr>
            <a:lvl9pPr marL="4114800" lvl="8" indent="-342900" algn="l">
              <a:lnSpc>
                <a:spcPct val="100000"/>
              </a:lnSpc>
              <a:spcBef>
                <a:spcPts val="600"/>
              </a:spcBef>
              <a:spcAft>
                <a:spcPts val="600"/>
              </a:spcAft>
              <a:buSzPts val="1800"/>
              <a:buChar char="?"/>
              <a:defRPr/>
            </a:lvl9pPr>
          </a:lstStyle>
          <a:p>
            <a:endParaRPr/>
          </a:p>
        </p:txBody>
      </p:sp>
      <p:sp>
        <p:nvSpPr>
          <p:cNvPr id="16" name="Google Shape;16;g1971b6de4b7_0_204"/>
          <p:cNvSpPr txBox="1">
            <a:spLocks noGrp="1"/>
          </p:cNvSpPr>
          <p:nvPr>
            <p:ph type="sldNum" idx="12"/>
          </p:nvPr>
        </p:nvSpPr>
        <p:spPr>
          <a:xfrm>
            <a:off x="10678331" y="5915888"/>
            <a:ext cx="1062300" cy="490500"/>
          </a:xfrm>
          <a:prstGeom prst="rect">
            <a:avLst/>
          </a:prstGeom>
          <a:noFill/>
          <a:ln>
            <a:noFill/>
          </a:ln>
        </p:spPr>
        <p:txBody>
          <a:bodyPr spcFirstLastPara="1" wrap="square" lIns="91425" tIns="45700" rIns="91425" bIns="10800" anchor="b" anchorCtr="0">
            <a:noAutofit/>
          </a:bodyPr>
          <a:lstStyle>
            <a:lvl1pPr marL="0" marR="0" lvl="0"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2000"/>
              <a:buFont typeface="Arial"/>
              <a:buNone/>
              <a:defRPr sz="2000" b="0" i="0" u="none" strike="noStrike" cap="none">
                <a:solidFill>
                  <a:schemeClr val="accen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tr-TR"/>
              <a:t>‹#›</a:t>
            </a:fld>
            <a:endParaRPr/>
          </a:p>
        </p:txBody>
      </p:sp>
    </p:spTree>
    <p:extLst>
      <p:ext uri="{BB962C8B-B14F-4D97-AF65-F5344CB8AC3E}">
        <p14:creationId xmlns:p14="http://schemas.microsoft.com/office/powerpoint/2010/main" val="1769563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14413-82C1-4EBC-8C6B-BC5F842D13A2}"/>
              </a:ext>
            </a:extLst>
          </p:cNvPr>
          <p:cNvSpPr>
            <a:spLocks noGrp="1"/>
          </p:cNvSpPr>
          <p:nvPr>
            <p:ph type="title"/>
          </p:nvPr>
        </p:nvSpPr>
        <p:spPr>
          <a:xfrm>
            <a:off x="420624" y="365125"/>
            <a:ext cx="10543032" cy="1325563"/>
          </a:xfrm>
        </p:spPr>
        <p:txBody>
          <a:bodyPr>
            <a:normAutofit/>
          </a:bodyPr>
          <a:lstStyle>
            <a:lvl1pPr>
              <a:lnSpc>
                <a:spcPct val="90000"/>
              </a:lnSpc>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328F029A-192E-4A44-ACC7-6C5212C77736}"/>
              </a:ext>
            </a:extLst>
          </p:cNvPr>
          <p:cNvSpPr>
            <a:spLocks noGrp="1"/>
          </p:cNvSpPr>
          <p:nvPr>
            <p:ph idx="1"/>
          </p:nvPr>
        </p:nvSpPr>
        <p:spPr>
          <a:xfrm>
            <a:off x="420625" y="1825625"/>
            <a:ext cx="10543031" cy="4206383"/>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D1A7D4-E57E-4789-896B-B2A051BF94F6}"/>
              </a:ext>
            </a:extLst>
          </p:cNvPr>
          <p:cNvSpPr>
            <a:spLocks noGrp="1"/>
          </p:cNvSpPr>
          <p:nvPr>
            <p:ph type="dt" sz="half" idx="10"/>
          </p:nvPr>
        </p:nvSpPr>
        <p:spPr>
          <a:xfrm>
            <a:off x="420624" y="6217920"/>
            <a:ext cx="2743200" cy="640080"/>
          </a:xfrm>
        </p:spPr>
        <p:txBody>
          <a:bodyPr/>
          <a:lstStyle>
            <a:lvl1pPr>
              <a:defRPr>
                <a:solidFill>
                  <a:schemeClr val="tx2"/>
                </a:solidFill>
              </a:defRPr>
            </a:lvl1pPr>
          </a:lstStyle>
          <a:p>
            <a:fld id="{F33DE70B-B772-416E-A790-995760B1742E}" type="datetime2">
              <a:rPr lang="en-US" smtClean="0"/>
              <a:t>Sunday, July 9, 2023</a:t>
            </a:fld>
            <a:endParaRPr lang="en-US" dirty="0"/>
          </a:p>
        </p:txBody>
      </p:sp>
      <p:sp>
        <p:nvSpPr>
          <p:cNvPr id="5" name="Footer Placeholder 4">
            <a:extLst>
              <a:ext uri="{FF2B5EF4-FFF2-40B4-BE49-F238E27FC236}">
                <a16:creationId xmlns:a16="http://schemas.microsoft.com/office/drawing/2014/main" id="{A07B63EE-3B35-4F8A-BDA3-E778BFE14CA1}"/>
              </a:ext>
            </a:extLst>
          </p:cNvPr>
          <p:cNvSpPr>
            <a:spLocks noGrp="1"/>
          </p:cNvSpPr>
          <p:nvPr>
            <p:ph type="ftr" sz="quarter" idx="11"/>
          </p:nvPr>
        </p:nvSpPr>
        <p:spPr/>
        <p:txBody>
          <a:bodyPr/>
          <a:lstStyle>
            <a:lvl1pPr>
              <a:defRPr>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C8339EF2-7937-4C30-A883-7F7BD02802BC}"/>
              </a:ext>
            </a:extLst>
          </p:cNvPr>
          <p:cNvSpPr>
            <a:spLocks noGrp="1"/>
          </p:cNvSpPr>
          <p:nvPr>
            <p:ph type="sldNum" sz="quarter" idx="12"/>
          </p:nvPr>
        </p:nvSpPr>
        <p:spPr/>
        <p:txBody>
          <a:bodyPr/>
          <a:lstStyle>
            <a:lvl1pPr algn="ctr">
              <a:defRPr>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650771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AF4BC-D1E9-40F0-A26B-9EA9B6B69755}"/>
              </a:ext>
            </a:extLst>
          </p:cNvPr>
          <p:cNvSpPr>
            <a:spLocks noGrp="1"/>
          </p:cNvSpPr>
          <p:nvPr>
            <p:ph type="title"/>
          </p:nvPr>
        </p:nvSpPr>
        <p:spPr>
          <a:xfrm>
            <a:off x="420624" y="1081941"/>
            <a:ext cx="10543032" cy="2852737"/>
          </a:xfrm>
        </p:spPr>
        <p:txBody>
          <a:bodyPr anchor="b">
            <a:normAutofit/>
          </a:bodyPr>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F7974A6-FAB9-47DA-8F1A-701DFC8DF327}"/>
              </a:ext>
            </a:extLst>
          </p:cNvPr>
          <p:cNvSpPr>
            <a:spLocks noGrp="1"/>
          </p:cNvSpPr>
          <p:nvPr>
            <p:ph type="body" idx="1"/>
          </p:nvPr>
        </p:nvSpPr>
        <p:spPr>
          <a:xfrm>
            <a:off x="420624" y="3961666"/>
            <a:ext cx="10543032" cy="1500187"/>
          </a:xfrm>
        </p:spPr>
        <p:txBody>
          <a:bodyPr>
            <a:noAutofit/>
          </a:bodyPr>
          <a:lstStyle>
            <a:lvl1pPr marL="0" indent="0">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64E2B4-314C-4D4F-8938-E437A2EF527B}"/>
              </a:ext>
            </a:extLst>
          </p:cNvPr>
          <p:cNvSpPr>
            <a:spLocks noGrp="1"/>
          </p:cNvSpPr>
          <p:nvPr>
            <p:ph type="dt" sz="half" idx="10"/>
          </p:nvPr>
        </p:nvSpPr>
        <p:spPr/>
        <p:txBody>
          <a:bodyPr/>
          <a:lstStyle/>
          <a:p>
            <a:fld id="{76760CDE-A6F1-4138-AF12-ED09E8E5FB6B}" type="datetime2">
              <a:rPr lang="en-US" smtClean="0"/>
              <a:t>Sunday, July 9, 2023</a:t>
            </a:fld>
            <a:endParaRPr lang="en-US"/>
          </a:p>
        </p:txBody>
      </p:sp>
      <p:sp>
        <p:nvSpPr>
          <p:cNvPr id="5" name="Footer Placeholder 4">
            <a:extLst>
              <a:ext uri="{FF2B5EF4-FFF2-40B4-BE49-F238E27FC236}">
                <a16:creationId xmlns:a16="http://schemas.microsoft.com/office/drawing/2014/main" id="{72442F23-6986-4A36-97F0-13F305A2DEBF}"/>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494BA1B9-2423-42BD-A553-DC5703F6243F}"/>
              </a:ext>
            </a:extLst>
          </p:cNvPr>
          <p:cNvSpPr>
            <a:spLocks noGrp="1"/>
          </p:cNvSpPr>
          <p:nvPr>
            <p:ph type="sldNum" sz="quarter" idx="12"/>
          </p:nvPr>
        </p:nvSpPr>
        <p:spPr/>
        <p:txBody>
          <a:body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1742918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64F76-994F-4AB5-B17B-46C0C2FA5AE5}"/>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Content Placeholder 2">
            <a:extLst>
              <a:ext uri="{FF2B5EF4-FFF2-40B4-BE49-F238E27FC236}">
                <a16:creationId xmlns:a16="http://schemas.microsoft.com/office/drawing/2014/main" id="{55A69B3B-A540-4556-98C8-1F49704A794E}"/>
              </a:ext>
            </a:extLst>
          </p:cNvPr>
          <p:cNvSpPr>
            <a:spLocks noGrp="1"/>
          </p:cNvSpPr>
          <p:nvPr>
            <p:ph sz="half" idx="1"/>
          </p:nvPr>
        </p:nvSpPr>
        <p:spPr>
          <a:xfrm>
            <a:off x="420624" y="1825625"/>
            <a:ext cx="5599176" cy="4206382"/>
          </a:xfrm>
        </p:spPr>
        <p:txBody>
          <a:bodyPr/>
          <a:lstStyle>
            <a:lvl1pPr marL="457200" indent="-457200">
              <a:buFont typeface="Wingdings 2" panose="05020102010507070707" pitchFamily="18" charset="2"/>
              <a:buChar char="¬"/>
              <a:defRPr/>
            </a:lvl1pPr>
            <a:lvl2pPr marL="800100" indent="-342900">
              <a:buFont typeface="Wingdings 2" panose="05020102010507070707" pitchFamily="18" charset="2"/>
              <a:buChar char="¬"/>
              <a:defRPr/>
            </a:lvl2pPr>
            <a:lvl3pPr marL="1257300" indent="-342900">
              <a:buFont typeface="Wingdings 2" panose="05020102010507070707" pitchFamily="18" charset="2"/>
              <a:buChar char="¬"/>
              <a:defRPr/>
            </a:lvl3pPr>
            <a:lvl4pPr marL="1657350" indent="-285750">
              <a:buFont typeface="Wingdings 2" panose="05020102010507070707" pitchFamily="18" charset="2"/>
              <a:buChar char="¬"/>
              <a:defRPr/>
            </a:lvl4pPr>
            <a:lvl5pPr marL="2114550" indent="-285750">
              <a:buFont typeface="Wingdings 2" panose="05020102010507070707" pitchFamily="18"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DEC72438-7C63-48F2-9D6F-2461BFD6D5E5}"/>
              </a:ext>
            </a:extLst>
          </p:cNvPr>
          <p:cNvSpPr>
            <a:spLocks noGrp="1"/>
          </p:cNvSpPr>
          <p:nvPr>
            <p:ph sz="half" idx="2"/>
          </p:nvPr>
        </p:nvSpPr>
        <p:spPr>
          <a:xfrm>
            <a:off x="6172200" y="1825625"/>
            <a:ext cx="4791456" cy="4206382"/>
          </a:xfrm>
        </p:spPr>
        <p:txBody>
          <a:bodyPr/>
          <a:lstStyle>
            <a:lvl1pPr marL="228600" indent="-228600">
              <a:buFont typeface="Wingdings 2" panose="05020102010507070707" pitchFamily="18" charset="2"/>
              <a:buChar char="¬"/>
              <a:defRPr/>
            </a:lvl1pPr>
            <a:lvl2pPr marL="685800" indent="-228600">
              <a:buFont typeface="Wingdings 2" panose="05020102010507070707" pitchFamily="18" charset="2"/>
              <a:buChar char="¬"/>
              <a:defRPr/>
            </a:lvl2pPr>
            <a:lvl3pPr marL="1143000" indent="-228600">
              <a:buFont typeface="Wingdings 2" panose="05020102010507070707" pitchFamily="18" charset="2"/>
              <a:buChar char="¬"/>
              <a:defRPr/>
            </a:lvl3pPr>
            <a:lvl4pPr marL="1600200" indent="-228600">
              <a:buFont typeface="Wingdings 2" panose="05020102010507070707" pitchFamily="18" charset="2"/>
              <a:buChar char="¬"/>
              <a:defRPr/>
            </a:lvl4pPr>
            <a:lvl5pPr marL="2057400" indent="-228600">
              <a:buFont typeface="Wingdings 2" panose="05020102010507070707" pitchFamily="18"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FA1B49-6AAA-4DA7-970F-B75899F1AB51}"/>
              </a:ext>
            </a:extLst>
          </p:cNvPr>
          <p:cNvSpPr>
            <a:spLocks noGrp="1"/>
          </p:cNvSpPr>
          <p:nvPr>
            <p:ph type="dt" sz="half" idx="10"/>
          </p:nvPr>
        </p:nvSpPr>
        <p:spPr/>
        <p:txBody>
          <a:bodyPr/>
          <a:lstStyle/>
          <a:p>
            <a:fld id="{DB15F8B1-DB7B-4D28-A97D-40FB2DD1EF78}" type="datetime2">
              <a:rPr lang="en-US" smtClean="0"/>
              <a:t>Sunday, July 9, 2023</a:t>
            </a:fld>
            <a:endParaRPr lang="en-US"/>
          </a:p>
        </p:txBody>
      </p:sp>
      <p:sp>
        <p:nvSpPr>
          <p:cNvPr id="6" name="Footer Placeholder 5">
            <a:extLst>
              <a:ext uri="{FF2B5EF4-FFF2-40B4-BE49-F238E27FC236}">
                <a16:creationId xmlns:a16="http://schemas.microsoft.com/office/drawing/2014/main" id="{DEE3649A-B9A2-4737-B47E-758DC140688B}"/>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250C1407-C705-451C-878E-8175DCCD500D}"/>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526265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F9955-0460-4A20-8FC6-300595560010}"/>
              </a:ext>
            </a:extLst>
          </p:cNvPr>
          <p:cNvSpPr>
            <a:spLocks noGrp="1"/>
          </p:cNvSpPr>
          <p:nvPr>
            <p:ph type="title"/>
          </p:nvPr>
        </p:nvSpPr>
        <p:spPr>
          <a:xfrm>
            <a:off x="420624" y="365125"/>
            <a:ext cx="10543032" cy="1325563"/>
          </a:xfrm>
        </p:spPr>
        <p:txBody>
          <a:bodyPr>
            <a:normAutofit/>
          </a:bodyPr>
          <a:lstStyle>
            <a:lvl1pPr>
              <a:defRPr sz="5200"/>
            </a:lvl1pPr>
          </a:lstStyle>
          <a:p>
            <a:r>
              <a:rPr lang="en-US" dirty="0"/>
              <a:t>Click to edit Master title style</a:t>
            </a:r>
          </a:p>
        </p:txBody>
      </p:sp>
      <p:sp>
        <p:nvSpPr>
          <p:cNvPr id="3" name="Text Placeholder 2">
            <a:extLst>
              <a:ext uri="{FF2B5EF4-FFF2-40B4-BE49-F238E27FC236}">
                <a16:creationId xmlns:a16="http://schemas.microsoft.com/office/drawing/2014/main" id="{BF95DDA7-4AAD-4EBE-880C-200E5F10A6C4}"/>
              </a:ext>
            </a:extLst>
          </p:cNvPr>
          <p:cNvSpPr>
            <a:spLocks noGrp="1"/>
          </p:cNvSpPr>
          <p:nvPr>
            <p:ph type="body" idx="1"/>
          </p:nvPr>
        </p:nvSpPr>
        <p:spPr>
          <a:xfrm>
            <a:off x="420624" y="1681163"/>
            <a:ext cx="5549697"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9717496-E470-4CF6-884C-F07390A4688A}"/>
              </a:ext>
            </a:extLst>
          </p:cNvPr>
          <p:cNvSpPr>
            <a:spLocks noGrp="1"/>
          </p:cNvSpPr>
          <p:nvPr>
            <p:ph sz="half" idx="2"/>
          </p:nvPr>
        </p:nvSpPr>
        <p:spPr>
          <a:xfrm>
            <a:off x="420624" y="2505075"/>
            <a:ext cx="5549697" cy="3526932"/>
          </a:xfrm>
        </p:spPr>
        <p:txBody>
          <a:bodyPr/>
          <a:lstStyle>
            <a:lvl1pPr>
              <a:defRPr sz="2400"/>
            </a:lvl1pPr>
            <a:lvl2pPr>
              <a:defRPr sz="22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8C438EA-D381-4F22-A911-ECDD6D04FB33}"/>
              </a:ext>
            </a:extLst>
          </p:cNvPr>
          <p:cNvSpPr>
            <a:spLocks noGrp="1"/>
          </p:cNvSpPr>
          <p:nvPr>
            <p:ph type="body" sz="quarter" idx="3"/>
          </p:nvPr>
        </p:nvSpPr>
        <p:spPr>
          <a:xfrm>
            <a:off x="5970321" y="1681163"/>
            <a:ext cx="4993335" cy="823912"/>
          </a:xfrm>
        </p:spPr>
        <p:txBody>
          <a:bodyPr anchor="b">
            <a:norm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3F255FA-A04D-49F2-8DB4-3CC082D0DBC8}"/>
              </a:ext>
            </a:extLst>
          </p:cNvPr>
          <p:cNvSpPr>
            <a:spLocks noGrp="1"/>
          </p:cNvSpPr>
          <p:nvPr>
            <p:ph sz="quarter" idx="4"/>
          </p:nvPr>
        </p:nvSpPr>
        <p:spPr>
          <a:xfrm>
            <a:off x="5970321" y="2505075"/>
            <a:ext cx="4993335" cy="3526932"/>
          </a:xfrm>
        </p:spPr>
        <p:txBody>
          <a:bodyPr/>
          <a:lstStyle>
            <a:lvl1pPr>
              <a:defRPr sz="2400"/>
            </a:lvl1pPr>
            <a:lvl2pPr>
              <a:defRPr sz="22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6A6298F3-0AEC-4811-99A4-B78AE3A70B1E}"/>
              </a:ext>
            </a:extLst>
          </p:cNvPr>
          <p:cNvSpPr>
            <a:spLocks noGrp="1"/>
          </p:cNvSpPr>
          <p:nvPr>
            <p:ph type="dt" sz="half" idx="10"/>
          </p:nvPr>
        </p:nvSpPr>
        <p:spPr>
          <a:xfrm>
            <a:off x="420624" y="6217920"/>
            <a:ext cx="2743200" cy="640080"/>
          </a:xfrm>
        </p:spPr>
        <p:txBody>
          <a:bodyPr/>
          <a:lstStyle/>
          <a:p>
            <a:fld id="{14039161-23B8-4738-9069-73EBE8884FDD}" type="datetime2">
              <a:rPr lang="en-US" smtClean="0"/>
              <a:t>Sunday, July 9, 2023</a:t>
            </a:fld>
            <a:endParaRPr lang="en-US"/>
          </a:p>
        </p:txBody>
      </p:sp>
      <p:sp>
        <p:nvSpPr>
          <p:cNvPr id="8" name="Footer Placeholder 7">
            <a:extLst>
              <a:ext uri="{FF2B5EF4-FFF2-40B4-BE49-F238E27FC236}">
                <a16:creationId xmlns:a16="http://schemas.microsoft.com/office/drawing/2014/main" id="{AA7690B4-8A9A-4717-8B0B-2C921292656C}"/>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5328F00A-44BE-4E0A-B1CE-1FC489654F71}"/>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75341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1F235-FBFF-453E-B90A-5758ED47C7B0}"/>
              </a:ext>
            </a:extLst>
          </p:cNvPr>
          <p:cNvSpPr>
            <a:spLocks noGrp="1"/>
          </p:cNvSpPr>
          <p:nvPr>
            <p:ph type="title"/>
          </p:nvPr>
        </p:nvSpPr>
        <p:spPr>
          <a:xfrm>
            <a:off x="420624" y="938306"/>
            <a:ext cx="10543032" cy="1325563"/>
          </a:xfrm>
        </p:spPr>
        <p:txBody>
          <a:bodyPr>
            <a:normAutofit/>
          </a:bodyPr>
          <a:lstStyle>
            <a:lvl1pPr>
              <a:defRPr sz="5200"/>
            </a:lvl1pPr>
          </a:lstStyle>
          <a:p>
            <a:r>
              <a:rPr lang="en-US" dirty="0"/>
              <a:t>Click to edit Master title style</a:t>
            </a:r>
          </a:p>
        </p:txBody>
      </p:sp>
      <p:sp>
        <p:nvSpPr>
          <p:cNvPr id="3" name="Date Placeholder 2">
            <a:extLst>
              <a:ext uri="{FF2B5EF4-FFF2-40B4-BE49-F238E27FC236}">
                <a16:creationId xmlns:a16="http://schemas.microsoft.com/office/drawing/2014/main" id="{D443A871-5A76-4349-99F0-C46C77380477}"/>
              </a:ext>
            </a:extLst>
          </p:cNvPr>
          <p:cNvSpPr>
            <a:spLocks noGrp="1"/>
          </p:cNvSpPr>
          <p:nvPr>
            <p:ph type="dt" sz="half" idx="10"/>
          </p:nvPr>
        </p:nvSpPr>
        <p:spPr/>
        <p:txBody>
          <a:bodyPr/>
          <a:lstStyle/>
          <a:p>
            <a:fld id="{FA994D44-7693-499F-AC6C-11696134FE3F}" type="datetime2">
              <a:rPr lang="en-US" smtClean="0"/>
              <a:t>Sunday, July 9, 2023</a:t>
            </a:fld>
            <a:endParaRPr lang="en-US"/>
          </a:p>
        </p:txBody>
      </p:sp>
      <p:sp>
        <p:nvSpPr>
          <p:cNvPr id="4" name="Footer Placeholder 3">
            <a:extLst>
              <a:ext uri="{FF2B5EF4-FFF2-40B4-BE49-F238E27FC236}">
                <a16:creationId xmlns:a16="http://schemas.microsoft.com/office/drawing/2014/main" id="{F472E803-8BD9-40A2-8389-C19DA11480ED}"/>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F05414ED-B772-4B84-813E-E34C9A97C05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2709544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562BDD-CBFF-4046-A6B2-A9ECCB7EA144}"/>
              </a:ext>
            </a:extLst>
          </p:cNvPr>
          <p:cNvSpPr>
            <a:spLocks noGrp="1"/>
          </p:cNvSpPr>
          <p:nvPr>
            <p:ph type="dt" sz="half" idx="10"/>
          </p:nvPr>
        </p:nvSpPr>
        <p:spPr/>
        <p:txBody>
          <a:bodyPr/>
          <a:lstStyle/>
          <a:p>
            <a:fld id="{363AF2AE-472C-4EF3-ABB2-24BAA9AE3CF7}" type="datetime2">
              <a:rPr lang="en-US" smtClean="0"/>
              <a:t>Sunday, July 9, 2023</a:t>
            </a:fld>
            <a:endParaRPr lang="en-US"/>
          </a:p>
        </p:txBody>
      </p:sp>
      <p:sp>
        <p:nvSpPr>
          <p:cNvPr id="3" name="Footer Placeholder 2">
            <a:extLst>
              <a:ext uri="{FF2B5EF4-FFF2-40B4-BE49-F238E27FC236}">
                <a16:creationId xmlns:a16="http://schemas.microsoft.com/office/drawing/2014/main" id="{4690B5F6-6C28-4A86-AFD0-D7F93D461945}"/>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75910D5C-1634-451B-8D99-4D47EB3A11E7}"/>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1358151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2261-8522-4437-B612-7C7100D18896}"/>
              </a:ext>
            </a:extLst>
          </p:cNvPr>
          <p:cNvSpPr>
            <a:spLocks noGrp="1"/>
          </p:cNvSpPr>
          <p:nvPr>
            <p:ph type="title"/>
          </p:nvPr>
        </p:nvSpPr>
        <p:spPr>
          <a:xfrm>
            <a:off x="420624" y="457200"/>
            <a:ext cx="10543032" cy="1600200"/>
          </a:xfrm>
        </p:spPr>
        <p:txBody>
          <a:bodyPr anchor="b">
            <a:noAutofit/>
          </a:bodyPr>
          <a:lstStyle>
            <a:lvl1pPr>
              <a:defRPr sz="5200">
                <a:latin typeface="Dante (Headings)2"/>
              </a:defRPr>
            </a:lvl1pPr>
          </a:lstStyle>
          <a:p>
            <a:r>
              <a:rPr lang="en-US" dirty="0"/>
              <a:t>Click to edit Master title style</a:t>
            </a:r>
          </a:p>
        </p:txBody>
      </p:sp>
      <p:sp>
        <p:nvSpPr>
          <p:cNvPr id="3" name="Content Placeholder 2">
            <a:extLst>
              <a:ext uri="{FF2B5EF4-FFF2-40B4-BE49-F238E27FC236}">
                <a16:creationId xmlns:a16="http://schemas.microsoft.com/office/drawing/2014/main" id="{91BAA0AF-3F50-42BD-84B4-E70C3D004FB2}"/>
              </a:ext>
            </a:extLst>
          </p:cNvPr>
          <p:cNvSpPr>
            <a:spLocks noGrp="1"/>
          </p:cNvSpPr>
          <p:nvPr>
            <p:ph idx="1"/>
          </p:nvPr>
        </p:nvSpPr>
        <p:spPr>
          <a:xfrm>
            <a:off x="5183188" y="2199340"/>
            <a:ext cx="5780468" cy="3661710"/>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99C702B-2C4D-4590-8BEE-31940145C77A}"/>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94813E-250B-4422-AE46-5E1AB964A417}"/>
              </a:ext>
            </a:extLst>
          </p:cNvPr>
          <p:cNvSpPr>
            <a:spLocks noGrp="1"/>
          </p:cNvSpPr>
          <p:nvPr>
            <p:ph type="dt" sz="half" idx="10"/>
          </p:nvPr>
        </p:nvSpPr>
        <p:spPr>
          <a:xfrm>
            <a:off x="420624" y="6217920"/>
            <a:ext cx="2743200" cy="640080"/>
          </a:xfrm>
        </p:spPr>
        <p:txBody>
          <a:bodyPr/>
          <a:lstStyle/>
          <a:p>
            <a:fld id="{EAEA162C-A7C1-4263-9453-1BAFF8C39559}" type="datetime2">
              <a:rPr lang="en-US" smtClean="0"/>
              <a:t>Sunday, July 9, 2023</a:t>
            </a:fld>
            <a:endParaRPr lang="en-US"/>
          </a:p>
        </p:txBody>
      </p:sp>
      <p:sp>
        <p:nvSpPr>
          <p:cNvPr id="6" name="Footer Placeholder 5">
            <a:extLst>
              <a:ext uri="{FF2B5EF4-FFF2-40B4-BE49-F238E27FC236}">
                <a16:creationId xmlns:a16="http://schemas.microsoft.com/office/drawing/2014/main" id="{61CB5B81-E9CC-45F3-8EF1-35D2C8FF1550}"/>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F5DA7E97-5A73-4602-9582-6CDACB9185F3}"/>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3657760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5334B-3019-4CA1-B658-779001922412}"/>
              </a:ext>
            </a:extLst>
          </p:cNvPr>
          <p:cNvSpPr>
            <a:spLocks noGrp="1"/>
          </p:cNvSpPr>
          <p:nvPr>
            <p:ph type="title"/>
          </p:nvPr>
        </p:nvSpPr>
        <p:spPr>
          <a:xfrm>
            <a:off x="420624" y="457200"/>
            <a:ext cx="4489180" cy="1600200"/>
          </a:xfrm>
        </p:spPr>
        <p:txBody>
          <a:bodyPr anchor="b">
            <a:norm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AFD3CC12-FD6B-41A3-BF67-D600CC4383A3}"/>
              </a:ext>
            </a:extLst>
          </p:cNvPr>
          <p:cNvSpPr>
            <a:spLocks noGrp="1"/>
          </p:cNvSpPr>
          <p:nvPr>
            <p:ph type="pic" idx="1"/>
          </p:nvPr>
        </p:nvSpPr>
        <p:spPr>
          <a:xfrm>
            <a:off x="5183188" y="987425"/>
            <a:ext cx="6172200" cy="4873625"/>
          </a:xfrm>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0DDB2BD5-DC18-460B-BFCC-5B2447D2B094}"/>
              </a:ext>
            </a:extLst>
          </p:cNvPr>
          <p:cNvSpPr>
            <a:spLocks noGrp="1"/>
          </p:cNvSpPr>
          <p:nvPr>
            <p:ph type="body" sz="half" idx="2"/>
          </p:nvPr>
        </p:nvSpPr>
        <p:spPr>
          <a:xfrm>
            <a:off x="420624" y="2199340"/>
            <a:ext cx="4489180" cy="3669647"/>
          </a:xfrm>
        </p:spPr>
        <p:txBody>
          <a:bodyPr>
            <a:normAutofit/>
          </a:bodyPr>
          <a:lstStyle>
            <a:lvl1pPr marL="0" indent="0">
              <a:buNone/>
              <a:defRPr sz="2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BAF6305-9768-4792-866C-91238D45695D}"/>
              </a:ext>
            </a:extLst>
          </p:cNvPr>
          <p:cNvSpPr>
            <a:spLocks noGrp="1"/>
          </p:cNvSpPr>
          <p:nvPr>
            <p:ph type="dt" sz="half" idx="10"/>
          </p:nvPr>
        </p:nvSpPr>
        <p:spPr>
          <a:xfrm>
            <a:off x="420624" y="6217920"/>
            <a:ext cx="2743200" cy="640080"/>
          </a:xfrm>
        </p:spPr>
        <p:txBody>
          <a:bodyPr/>
          <a:lstStyle/>
          <a:p>
            <a:fld id="{64DF6793-3458-4587-8168-65F0C37A92D2}" type="datetime2">
              <a:rPr lang="en-US" smtClean="0"/>
              <a:t>Sunday, July 9, 2023</a:t>
            </a:fld>
            <a:endParaRPr lang="en-US"/>
          </a:p>
        </p:txBody>
      </p:sp>
      <p:sp>
        <p:nvSpPr>
          <p:cNvPr id="6" name="Footer Placeholder 5">
            <a:extLst>
              <a:ext uri="{FF2B5EF4-FFF2-40B4-BE49-F238E27FC236}">
                <a16:creationId xmlns:a16="http://schemas.microsoft.com/office/drawing/2014/main" id="{2CDBF050-0FF1-499F-936E-FAAE50DC3D3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08902C2E-1542-46B4-85B1-7A4B3F7724FC}"/>
              </a:ext>
            </a:extLst>
          </p:cNvPr>
          <p:cNvSpPr>
            <a:spLocks noGrp="1"/>
          </p:cNvSpPr>
          <p:nvPr>
            <p:ph type="sldNum" sz="quarter" idx="12"/>
          </p:nvPr>
        </p:nvSpPr>
        <p:spPr/>
        <p:txBody>
          <a:bodyPr/>
          <a:lstStyle/>
          <a:p>
            <a:fld id="{3A4F6043-7A67-491B-98BC-F933DED7226D}" type="slidenum">
              <a:rPr lang="en-US" smtClean="0"/>
              <a:pPr/>
              <a:t>‹#›</a:t>
            </a:fld>
            <a:endParaRPr lang="en-US"/>
          </a:p>
        </p:txBody>
      </p:sp>
    </p:spTree>
    <p:extLst>
      <p:ext uri="{BB962C8B-B14F-4D97-AF65-F5344CB8AC3E}">
        <p14:creationId xmlns:p14="http://schemas.microsoft.com/office/powerpoint/2010/main" val="631621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586836B-C327-49CB-ADF2-2E730C4A91BF}"/>
              </a:ext>
            </a:extLst>
          </p:cNvPr>
          <p:cNvSpPr/>
          <p:nvPr/>
        </p:nvSpPr>
        <p:spPr>
          <a:xfrm>
            <a:off x="0"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8310F61-136C-42B3-981B-FDE3DD0A8135}"/>
              </a:ext>
            </a:extLst>
          </p:cNvPr>
          <p:cNvSpPr/>
          <p:nvPr/>
        </p:nvSpPr>
        <p:spPr>
          <a:xfrm>
            <a:off x="1478322" y="709375"/>
            <a:ext cx="10713675" cy="541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92AF870-601F-4570-A8A9-1003F8939C55}"/>
              </a:ext>
            </a:extLst>
          </p:cNvPr>
          <p:cNvSpPr>
            <a:spLocks noGrp="1"/>
          </p:cNvSpPr>
          <p:nvPr>
            <p:ph type="title"/>
          </p:nvPr>
        </p:nvSpPr>
        <p:spPr>
          <a:xfrm>
            <a:off x="420624" y="365125"/>
            <a:ext cx="10543032"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EBCCCECD-B6E7-4C40-8A84-65FD5A3F0AE2}"/>
              </a:ext>
            </a:extLst>
          </p:cNvPr>
          <p:cNvSpPr>
            <a:spLocks noGrp="1"/>
          </p:cNvSpPr>
          <p:nvPr>
            <p:ph type="body" idx="1"/>
          </p:nvPr>
        </p:nvSpPr>
        <p:spPr>
          <a:xfrm>
            <a:off x="420624" y="1825625"/>
            <a:ext cx="105430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3EFA4D-0E39-4E26-B43C-5D1084B3BAE2}"/>
              </a:ext>
            </a:extLst>
          </p:cNvPr>
          <p:cNvSpPr>
            <a:spLocks noGrp="1"/>
          </p:cNvSpPr>
          <p:nvPr>
            <p:ph type="dt" sz="half" idx="2"/>
          </p:nvPr>
        </p:nvSpPr>
        <p:spPr>
          <a:xfrm>
            <a:off x="420624" y="6217920"/>
            <a:ext cx="2743200" cy="640080"/>
          </a:xfrm>
          <a:prstGeom prst="rect">
            <a:avLst/>
          </a:prstGeom>
        </p:spPr>
        <p:txBody>
          <a:bodyPr vert="horz" lIns="91440" tIns="45720" rIns="91440" bIns="45720" rtlCol="0" anchor="ctr"/>
          <a:lstStyle>
            <a:lvl1pPr algn="l">
              <a:defRPr sz="1200">
                <a:solidFill>
                  <a:schemeClr val="tx2"/>
                </a:solidFill>
              </a:defRPr>
            </a:lvl1pPr>
          </a:lstStyle>
          <a:p>
            <a:fld id="{E8352ED3-3C46-4C9A-9738-67B2D875E7E2}" type="datetime2">
              <a:rPr lang="en-US" smtClean="0"/>
              <a:pPr/>
              <a:t>Sunday, July 9, 2023</a:t>
            </a:fld>
            <a:endParaRPr lang="en-US" dirty="0"/>
          </a:p>
        </p:txBody>
      </p:sp>
      <p:sp>
        <p:nvSpPr>
          <p:cNvPr id="5" name="Footer Placeholder 4">
            <a:extLst>
              <a:ext uri="{FF2B5EF4-FFF2-40B4-BE49-F238E27FC236}">
                <a16:creationId xmlns:a16="http://schemas.microsoft.com/office/drawing/2014/main" id="{AE8851EA-2F2C-4012-8B96-51179BDD11B7}"/>
              </a:ext>
            </a:extLst>
          </p:cNvPr>
          <p:cNvSpPr>
            <a:spLocks noGrp="1"/>
          </p:cNvSpPr>
          <p:nvPr>
            <p:ph type="ftr" sz="quarter" idx="3"/>
          </p:nvPr>
        </p:nvSpPr>
        <p:spPr>
          <a:xfrm>
            <a:off x="3767328" y="6217920"/>
            <a:ext cx="7196328" cy="640080"/>
          </a:xfrm>
          <a:prstGeom prst="rect">
            <a:avLst/>
          </a:prstGeom>
        </p:spPr>
        <p:txBody>
          <a:bodyPr vert="horz" lIns="91440" tIns="45720" rIns="91440" bIns="45720" rtlCol="0" anchor="ctr"/>
          <a:lstStyle>
            <a:lvl1pPr algn="r">
              <a:defRPr sz="1200">
                <a:solidFill>
                  <a:schemeClr val="tx2"/>
                </a:solidFill>
              </a:defRPr>
            </a:lvl1pPr>
          </a:lstStyle>
          <a:p>
            <a:r>
              <a:rPr lang="en-US" dirty="0"/>
              <a:t>Sample Footer Text</a:t>
            </a:r>
          </a:p>
        </p:txBody>
      </p:sp>
      <p:sp>
        <p:nvSpPr>
          <p:cNvPr id="6" name="Slide Number Placeholder 5">
            <a:extLst>
              <a:ext uri="{FF2B5EF4-FFF2-40B4-BE49-F238E27FC236}">
                <a16:creationId xmlns:a16="http://schemas.microsoft.com/office/drawing/2014/main" id="{17BB8ACB-7A60-4D76-A149-0C57A30E0161}"/>
              </a:ext>
            </a:extLst>
          </p:cNvPr>
          <p:cNvSpPr>
            <a:spLocks noGrp="1"/>
          </p:cNvSpPr>
          <p:nvPr>
            <p:ph type="sldNum" sz="quarter" idx="4"/>
          </p:nvPr>
        </p:nvSpPr>
        <p:spPr>
          <a:xfrm>
            <a:off x="11503152" y="0"/>
            <a:ext cx="685800" cy="685800"/>
          </a:xfrm>
          <a:prstGeom prst="rect">
            <a:avLst/>
          </a:prstGeom>
        </p:spPr>
        <p:txBody>
          <a:bodyPr vert="horz" lIns="91440" tIns="45720" rIns="91440" bIns="45720" rtlCol="0" anchor="ctr"/>
          <a:lstStyle>
            <a:lvl1pPr algn="ctr">
              <a:defRPr sz="1200">
                <a:solidFill>
                  <a:schemeClr val="tx2"/>
                </a:solidFill>
              </a:defRPr>
            </a:lvl1pPr>
          </a:lstStyle>
          <a:p>
            <a:fld id="{3A4F6043-7A67-491B-98BC-F933DED7226D}" type="slidenum">
              <a:rPr lang="en-US" smtClean="0"/>
              <a:pPr/>
              <a:t>‹#›</a:t>
            </a:fld>
            <a:endParaRPr lang="en-US" dirty="0"/>
          </a:p>
        </p:txBody>
      </p:sp>
    </p:spTree>
    <p:extLst>
      <p:ext uri="{BB962C8B-B14F-4D97-AF65-F5344CB8AC3E}">
        <p14:creationId xmlns:p14="http://schemas.microsoft.com/office/powerpoint/2010/main" val="2319614244"/>
      </p:ext>
    </p:extLst>
  </p:cSld>
  <p:clrMap bg1="lt1" tx1="dk1" bg2="lt2" tx2="dk2" accent1="accent1" accent2="accent2" accent3="accent3" accent4="accent4" accent5="accent5" accent6="accent6" hlink="hlink" folHlink="folHlink"/>
  <p:sldLayoutIdLst>
    <p:sldLayoutId id="2147483972" r:id="rId1"/>
    <p:sldLayoutId id="2147483971" r:id="rId2"/>
    <p:sldLayoutId id="2147483970" r:id="rId3"/>
    <p:sldLayoutId id="2147483961" r:id="rId4"/>
    <p:sldLayoutId id="2147483962" r:id="rId5"/>
    <p:sldLayoutId id="2147483963" r:id="rId6"/>
    <p:sldLayoutId id="2147483964" r:id="rId7"/>
    <p:sldLayoutId id="2147483965" r:id="rId8"/>
    <p:sldLayoutId id="2147483966" r:id="rId9"/>
    <p:sldLayoutId id="2147483967" r:id="rId10"/>
    <p:sldLayoutId id="2147483968" r:id="rId11"/>
    <p:sldLayoutId id="2147483973" r:id="rId12"/>
  </p:sldLayoutIdLst>
  <p:hf sldNum="0" hdr="0" ftr="0" dt="0"/>
  <p:txStyles>
    <p:titleStyle>
      <a:lvl1pPr algn="l" defTabSz="914400" rtl="0" eaLnBrk="1" latinLnBrk="0" hangingPunct="1">
        <a:lnSpc>
          <a:spcPct val="9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jpe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0.png"/><Relationship Id="rId5" Type="http://schemas.openxmlformats.org/officeDocument/2006/relationships/image" Target="../media/image7.jpeg"/><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grpSp>
        <p:nvGrpSpPr>
          <p:cNvPr id="454" name="Google Shape;454;g1971b6de4b7_0_186"/>
          <p:cNvGrpSpPr/>
          <p:nvPr/>
        </p:nvGrpSpPr>
        <p:grpSpPr>
          <a:xfrm>
            <a:off x="-38739" y="-6111"/>
            <a:ext cx="12269550" cy="7198550"/>
            <a:chOff x="0" y="0"/>
            <a:chExt cx="24539100" cy="14397100"/>
          </a:xfrm>
        </p:grpSpPr>
        <p:pic>
          <p:nvPicPr>
            <p:cNvPr id="455" name="Google Shape;455;g1971b6de4b7_0_186" descr="BATCH (5).png"/>
            <p:cNvPicPr preferRelativeResize="0"/>
            <p:nvPr/>
          </p:nvPicPr>
          <p:blipFill rotWithShape="1">
            <a:blip r:embed="rId3">
              <a:alphaModFix/>
            </a:blip>
            <a:srcRect l="19" r="19"/>
            <a:stretch/>
          </p:blipFill>
          <p:spPr>
            <a:xfrm>
              <a:off x="0" y="0"/>
              <a:ext cx="24538954" cy="13808802"/>
            </a:xfrm>
            <a:prstGeom prst="rect">
              <a:avLst/>
            </a:prstGeom>
            <a:noFill/>
            <a:ln>
              <a:noFill/>
            </a:ln>
          </p:spPr>
        </p:pic>
        <p:sp>
          <p:nvSpPr>
            <p:cNvPr id="456" name="Google Shape;456;g1971b6de4b7_0_186"/>
            <p:cNvSpPr/>
            <p:nvPr/>
          </p:nvSpPr>
          <p:spPr>
            <a:xfrm>
              <a:off x="0" y="13885000"/>
              <a:ext cx="24539100" cy="512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0" i="0" u="none" strike="noStrike" cap="none">
                  <a:solidFill>
                    <a:schemeClr val="dk1"/>
                  </a:solidFill>
                  <a:latin typeface="Century Gothic"/>
                  <a:ea typeface="Century Gothic"/>
                  <a:cs typeface="Century Gothic"/>
                  <a:sym typeface="Century Gothic"/>
                </a:rPr>
                <a:t>Caption</a:t>
              </a:r>
              <a:endParaRPr sz="1400" b="0" i="0" u="none" strike="noStrike" cap="none">
                <a:solidFill>
                  <a:srgbClr val="000000"/>
                </a:solidFill>
                <a:latin typeface="Arial"/>
                <a:ea typeface="Arial"/>
                <a:cs typeface="Arial"/>
                <a:sym typeface="Arial"/>
              </a:endParaRPr>
            </a:p>
          </p:txBody>
        </p:sp>
      </p:grpSp>
      <p:sp>
        <p:nvSpPr>
          <p:cNvPr id="457" name="Google Shape;457;g1971b6de4b7_0_186"/>
          <p:cNvSpPr txBox="1"/>
          <p:nvPr/>
        </p:nvSpPr>
        <p:spPr>
          <a:xfrm>
            <a:off x="4969961" y="2046899"/>
            <a:ext cx="6670500" cy="6603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accent1"/>
              </a:buClr>
              <a:buSzPts val="3700"/>
              <a:buFont typeface="Noto Sans"/>
              <a:buNone/>
            </a:pPr>
            <a:r>
              <a:rPr lang="tr-TR" sz="3700">
                <a:solidFill>
                  <a:srgbClr val="7911F8"/>
                </a:solidFill>
                <a:latin typeface="Montserrat"/>
                <a:ea typeface="Montserrat"/>
                <a:cs typeface="Montserrat"/>
                <a:sym typeface="Montserrat"/>
              </a:rPr>
              <a:t>146 - 149</a:t>
            </a:r>
            <a:endParaRPr sz="3700" b="0" i="0" u="none" strike="noStrike" cap="none">
              <a:solidFill>
                <a:srgbClr val="7911F8"/>
              </a:solidFill>
              <a:latin typeface="Montserrat"/>
              <a:ea typeface="Montserrat"/>
              <a:cs typeface="Montserrat"/>
              <a:sym typeface="Montserrat"/>
            </a:endParaRPr>
          </a:p>
        </p:txBody>
      </p:sp>
      <p:sp>
        <p:nvSpPr>
          <p:cNvPr id="458" name="Google Shape;458;g1971b6de4b7_0_186"/>
          <p:cNvSpPr txBox="1"/>
          <p:nvPr/>
        </p:nvSpPr>
        <p:spPr>
          <a:xfrm>
            <a:off x="5042805" y="2698772"/>
            <a:ext cx="6597600" cy="66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800"/>
              <a:buFont typeface="Noto Sans"/>
              <a:buNone/>
            </a:pPr>
            <a:r>
              <a:rPr lang="tr-TR" sz="3800" b="1" dirty="0">
                <a:solidFill>
                  <a:srgbClr val="7911F8"/>
                </a:solidFill>
                <a:latin typeface="Montserrat"/>
                <a:ea typeface="Montserrat"/>
                <a:cs typeface="Montserrat"/>
                <a:sym typeface="Montserrat"/>
              </a:rPr>
              <a:t>SDLC</a:t>
            </a:r>
            <a:endParaRPr sz="1400" b="0" i="0" u="none" strike="noStrike" cap="none" dirty="0">
              <a:solidFill>
                <a:srgbClr val="000000"/>
              </a:solidFill>
              <a:latin typeface="Arial"/>
              <a:ea typeface="Arial"/>
              <a:cs typeface="Arial"/>
              <a:sym typeface="Arial"/>
            </a:endParaRPr>
          </a:p>
        </p:txBody>
      </p:sp>
      <p:sp>
        <p:nvSpPr>
          <p:cNvPr id="459" name="Google Shape;459;g1971b6de4b7_0_186"/>
          <p:cNvSpPr/>
          <p:nvPr/>
        </p:nvSpPr>
        <p:spPr>
          <a:xfrm>
            <a:off x="2547501" y="5303734"/>
            <a:ext cx="7851600" cy="519300"/>
          </a:xfrm>
          <a:prstGeom prst="roundRect">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chemeClr val="lt1"/>
                </a:solidFill>
                <a:latin typeface="Montserrat"/>
                <a:ea typeface="Montserrat"/>
                <a:cs typeface="Montserrat"/>
                <a:sym typeface="Montserrat"/>
              </a:rPr>
              <a:t>ZOOM GİRİŞLERİNİZİ LÜTFEN </a:t>
            </a:r>
            <a:r>
              <a:rPr lang="tr-TR" sz="1800" b="1" i="0" u="none" strike="noStrike" cap="none">
                <a:solidFill>
                  <a:schemeClr val="lt1"/>
                </a:solidFill>
                <a:latin typeface="Montserrat"/>
                <a:ea typeface="Montserrat"/>
                <a:cs typeface="Montserrat"/>
                <a:sym typeface="Montserrat"/>
              </a:rPr>
              <a:t>LMS</a:t>
            </a:r>
            <a:r>
              <a:rPr lang="tr-TR" sz="1800" b="0" i="0" u="none" strike="noStrike" cap="none">
                <a:solidFill>
                  <a:schemeClr val="lt1"/>
                </a:solidFill>
                <a:latin typeface="Montserrat"/>
                <a:ea typeface="Montserrat"/>
                <a:cs typeface="Montserrat"/>
                <a:sym typeface="Montserrat"/>
              </a:rPr>
              <a:t> SİSTEMİ ÜZERİNDEN YAPINIZ</a:t>
            </a:r>
            <a:endParaRPr sz="1400" b="0" i="0" u="none" strike="noStrike" cap="none">
              <a:solidFill>
                <a:srgbClr val="000000"/>
              </a:solidFill>
              <a:latin typeface="Arial"/>
              <a:ea typeface="Arial"/>
              <a:cs typeface="Arial"/>
              <a:sym typeface="Arial"/>
            </a:endParaRPr>
          </a:p>
        </p:txBody>
      </p:sp>
      <p:sp>
        <p:nvSpPr>
          <p:cNvPr id="460" name="Google Shape;460;g1971b6de4b7_0_186"/>
          <p:cNvSpPr txBox="1"/>
          <p:nvPr/>
        </p:nvSpPr>
        <p:spPr>
          <a:xfrm>
            <a:off x="5042806" y="3341916"/>
            <a:ext cx="50010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4000"/>
              <a:buFont typeface="Noto Sans"/>
              <a:buNone/>
            </a:pPr>
            <a:r>
              <a:rPr lang="tr-TR" sz="4000" b="0" i="0" u="none" strike="noStrike" cap="none" dirty="0">
                <a:solidFill>
                  <a:srgbClr val="7911F8"/>
                </a:solidFill>
                <a:latin typeface="Montserrat"/>
                <a:ea typeface="Montserrat"/>
                <a:cs typeface="Montserrat"/>
                <a:sym typeface="Montserrat"/>
              </a:rPr>
              <a:t>10.07.2023</a:t>
            </a:r>
            <a:endParaRPr sz="1400" b="0" i="0" u="none" strike="noStrike" cap="none" dirty="0">
              <a:solidFill>
                <a:srgbClr val="000000"/>
              </a:solidFill>
              <a:latin typeface="Arial"/>
              <a:ea typeface="Arial"/>
              <a:cs typeface="Arial"/>
              <a:sym typeface="Arial"/>
            </a:endParaRPr>
          </a:p>
        </p:txBody>
      </p:sp>
      <p:sp>
        <p:nvSpPr>
          <p:cNvPr id="461" name="Google Shape;461;g1971b6de4b7_0_186"/>
          <p:cNvSpPr txBox="1"/>
          <p:nvPr/>
        </p:nvSpPr>
        <p:spPr>
          <a:xfrm>
            <a:off x="4969950" y="3910000"/>
            <a:ext cx="6670500" cy="1241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accent1"/>
              </a:buClr>
              <a:buSzPts val="4000"/>
              <a:buFont typeface="Noto Sans"/>
              <a:buNone/>
            </a:pPr>
            <a:r>
              <a:rPr lang="tr-TR" sz="4000" b="1" dirty="0">
                <a:solidFill>
                  <a:srgbClr val="7911F8"/>
                </a:solidFill>
                <a:latin typeface="Montserrat"/>
                <a:ea typeface="Montserrat"/>
                <a:cs typeface="Montserrat"/>
                <a:sym typeface="Montserrat"/>
              </a:rPr>
              <a:t>SDLC - 1</a:t>
            </a:r>
            <a:endParaRPr sz="4000" b="1" i="0" u="none" strike="noStrike" cap="none" dirty="0">
              <a:solidFill>
                <a:srgbClr val="7911F8"/>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Takım Üyeleri</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3562FC-1F59-C40D-401A-8981E4731EB0}"/>
              </a:ext>
            </a:extLst>
          </p:cNvPr>
          <p:cNvSpPr>
            <a:spLocks noGrp="1"/>
          </p:cNvSpPr>
          <p:nvPr>
            <p:ph idx="1"/>
          </p:nvPr>
        </p:nvSpPr>
        <p:spPr>
          <a:xfrm>
            <a:off x="420625" y="1825625"/>
            <a:ext cx="6779006" cy="4206383"/>
          </a:xfrm>
        </p:spPr>
        <p:txBody>
          <a:bodyPr>
            <a:normAutofit/>
          </a:bodyPr>
          <a:lstStyle/>
          <a:p>
            <a:r>
              <a:rPr lang="en-US" b="1" dirty="0"/>
              <a:t>Project Manager (PM) </a:t>
            </a:r>
            <a:r>
              <a:rPr lang="en-US" dirty="0"/>
              <a:t>: Proje Yöneticisi</a:t>
            </a:r>
          </a:p>
          <a:p>
            <a:endParaRPr lang="en-US" dirty="0"/>
          </a:p>
          <a:p>
            <a:r>
              <a:rPr lang="en-US" b="1" dirty="0"/>
              <a:t>Business Analyst (BA)</a:t>
            </a:r>
            <a:r>
              <a:rPr lang="en-US" dirty="0"/>
              <a:t> : İş Analisti </a:t>
            </a:r>
          </a:p>
          <a:p>
            <a:endParaRPr lang="en-US" b="1" dirty="0"/>
          </a:p>
          <a:p>
            <a:r>
              <a:rPr lang="en-US" b="1" dirty="0"/>
              <a:t>Developer (DEV)</a:t>
            </a:r>
            <a:r>
              <a:rPr lang="en-US" dirty="0"/>
              <a:t> : Yazılımcılar</a:t>
            </a:r>
          </a:p>
          <a:p>
            <a:endParaRPr lang="en-US" b="1" dirty="0"/>
          </a:p>
          <a:p>
            <a:r>
              <a:rPr lang="en-US" b="1" dirty="0"/>
              <a:t>Quality Analyst (QA)</a:t>
            </a:r>
            <a:r>
              <a:rPr lang="en-US" dirty="0"/>
              <a:t> : Kalite Analisti Tester</a:t>
            </a:r>
            <a:endParaRPr lang="en-TR" dirty="0"/>
          </a:p>
        </p:txBody>
      </p:sp>
      <p:pic>
        <p:nvPicPr>
          <p:cNvPr id="3" name="Picture 2">
            <a:extLst>
              <a:ext uri="{FF2B5EF4-FFF2-40B4-BE49-F238E27FC236}">
                <a16:creationId xmlns:a16="http://schemas.microsoft.com/office/drawing/2014/main" id="{C8CB7FBB-5CA4-7D0A-1F07-CB64ADB2ECFC}"/>
              </a:ext>
            </a:extLst>
          </p:cNvPr>
          <p:cNvPicPr>
            <a:picLocks noChangeAspect="1"/>
          </p:cNvPicPr>
          <p:nvPr/>
        </p:nvPicPr>
        <p:blipFill>
          <a:blip r:embed="rId3"/>
          <a:stretch>
            <a:fillRect/>
          </a:stretch>
        </p:blipFill>
        <p:spPr>
          <a:xfrm>
            <a:off x="6042224" y="1821941"/>
            <a:ext cx="5729151" cy="3135312"/>
          </a:xfrm>
          <a:prstGeom prst="rect">
            <a:avLst/>
          </a:prstGeom>
        </p:spPr>
      </p:pic>
    </p:spTree>
    <p:extLst>
      <p:ext uri="{BB962C8B-B14F-4D97-AF65-F5344CB8AC3E}">
        <p14:creationId xmlns:p14="http://schemas.microsoft.com/office/powerpoint/2010/main" val="29253635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Project Manager (PM)</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DD550D-2664-BFB9-7E0B-BBC46016EFC2}"/>
              </a:ext>
            </a:extLst>
          </p:cNvPr>
          <p:cNvSpPr txBox="1"/>
          <p:nvPr/>
        </p:nvSpPr>
        <p:spPr>
          <a:xfrm>
            <a:off x="635444" y="3614287"/>
            <a:ext cx="1800493" cy="369332"/>
          </a:xfrm>
          <a:prstGeom prst="rect">
            <a:avLst/>
          </a:prstGeom>
          <a:noFill/>
        </p:spPr>
        <p:txBody>
          <a:bodyPr wrap="none" rtlCol="0">
            <a:spAutoFit/>
          </a:bodyPr>
          <a:lstStyle/>
          <a:p>
            <a:r>
              <a:rPr lang="en-TR" b="1" dirty="0">
                <a:solidFill>
                  <a:srgbClr val="C00000"/>
                </a:solidFill>
              </a:rPr>
              <a:t>Proje Planlanması</a:t>
            </a:r>
          </a:p>
        </p:txBody>
      </p:sp>
      <p:sp>
        <p:nvSpPr>
          <p:cNvPr id="12" name="TextBox 11">
            <a:extLst>
              <a:ext uri="{FF2B5EF4-FFF2-40B4-BE49-F238E27FC236}">
                <a16:creationId xmlns:a16="http://schemas.microsoft.com/office/drawing/2014/main" id="{EF8CF732-4434-B99A-24BC-578FC803AB25}"/>
              </a:ext>
            </a:extLst>
          </p:cNvPr>
          <p:cNvSpPr txBox="1"/>
          <p:nvPr/>
        </p:nvSpPr>
        <p:spPr>
          <a:xfrm>
            <a:off x="2751842" y="5584864"/>
            <a:ext cx="1741952" cy="369332"/>
          </a:xfrm>
          <a:prstGeom prst="rect">
            <a:avLst/>
          </a:prstGeom>
          <a:noFill/>
        </p:spPr>
        <p:txBody>
          <a:bodyPr wrap="none" rtlCol="0">
            <a:spAutoFit/>
          </a:bodyPr>
          <a:lstStyle/>
          <a:p>
            <a:r>
              <a:rPr lang="en-TR" b="1" dirty="0">
                <a:solidFill>
                  <a:srgbClr val="C00000"/>
                </a:solidFill>
              </a:rPr>
              <a:t>Kaynak Yönetimi</a:t>
            </a:r>
          </a:p>
        </p:txBody>
      </p:sp>
      <p:sp>
        <p:nvSpPr>
          <p:cNvPr id="13" name="TextBox 12">
            <a:extLst>
              <a:ext uri="{FF2B5EF4-FFF2-40B4-BE49-F238E27FC236}">
                <a16:creationId xmlns:a16="http://schemas.microsoft.com/office/drawing/2014/main" id="{45A4F94A-9465-61B9-3D35-A1874B85C0C1}"/>
              </a:ext>
            </a:extLst>
          </p:cNvPr>
          <p:cNvSpPr txBox="1"/>
          <p:nvPr/>
        </p:nvSpPr>
        <p:spPr>
          <a:xfrm>
            <a:off x="7102659" y="5528245"/>
            <a:ext cx="1488421" cy="369332"/>
          </a:xfrm>
          <a:prstGeom prst="rect">
            <a:avLst/>
          </a:prstGeom>
          <a:noFill/>
        </p:spPr>
        <p:txBody>
          <a:bodyPr wrap="none" rtlCol="0">
            <a:spAutoFit/>
          </a:bodyPr>
          <a:lstStyle/>
          <a:p>
            <a:r>
              <a:rPr lang="en-TR" b="1" dirty="0">
                <a:solidFill>
                  <a:srgbClr val="C00000"/>
                </a:solidFill>
              </a:rPr>
              <a:t>Ekip Yönetimi</a:t>
            </a:r>
          </a:p>
        </p:txBody>
      </p:sp>
      <p:sp>
        <p:nvSpPr>
          <p:cNvPr id="14" name="TextBox 13">
            <a:extLst>
              <a:ext uri="{FF2B5EF4-FFF2-40B4-BE49-F238E27FC236}">
                <a16:creationId xmlns:a16="http://schemas.microsoft.com/office/drawing/2014/main" id="{887CB2CE-1CBD-5250-D0E6-775F5051373E}"/>
              </a:ext>
            </a:extLst>
          </p:cNvPr>
          <p:cNvSpPr txBox="1"/>
          <p:nvPr/>
        </p:nvSpPr>
        <p:spPr>
          <a:xfrm>
            <a:off x="4869549" y="3614287"/>
            <a:ext cx="1781257" cy="369332"/>
          </a:xfrm>
          <a:prstGeom prst="rect">
            <a:avLst/>
          </a:prstGeom>
          <a:noFill/>
        </p:spPr>
        <p:txBody>
          <a:bodyPr wrap="none" rtlCol="0">
            <a:spAutoFit/>
          </a:bodyPr>
          <a:lstStyle/>
          <a:p>
            <a:r>
              <a:rPr lang="en-TR" b="1" dirty="0">
                <a:solidFill>
                  <a:srgbClr val="C00000"/>
                </a:solidFill>
              </a:rPr>
              <a:t>İletişim Yönetimi</a:t>
            </a:r>
          </a:p>
        </p:txBody>
      </p:sp>
      <p:pic>
        <p:nvPicPr>
          <p:cNvPr id="11266" name="Picture 2" descr="Projede Faaliyet Planlanması Esasları | AB Proje Yönetimi">
            <a:extLst>
              <a:ext uri="{FF2B5EF4-FFF2-40B4-BE49-F238E27FC236}">
                <a16:creationId xmlns:a16="http://schemas.microsoft.com/office/drawing/2014/main" id="{D5C190A2-6A6B-EA32-1C11-2D1CF23690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620" y="2137804"/>
            <a:ext cx="1443776" cy="129119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D66D470C-9FF7-DED1-C4A1-DCEBAE8DE25B}"/>
              </a:ext>
            </a:extLst>
          </p:cNvPr>
          <p:cNvPicPr>
            <a:picLocks noChangeAspect="1"/>
          </p:cNvPicPr>
          <p:nvPr/>
        </p:nvPicPr>
        <p:blipFill>
          <a:blip r:embed="rId4"/>
          <a:stretch>
            <a:fillRect/>
          </a:stretch>
        </p:blipFill>
        <p:spPr>
          <a:xfrm>
            <a:off x="2924660" y="4074014"/>
            <a:ext cx="1391334" cy="1372532"/>
          </a:xfrm>
          <a:prstGeom prst="rect">
            <a:avLst/>
          </a:prstGeom>
        </p:spPr>
      </p:pic>
      <p:pic>
        <p:nvPicPr>
          <p:cNvPr id="11272" name="Picture 8" descr="The Role of the Project Sponsor - apppm">
            <a:extLst>
              <a:ext uri="{FF2B5EF4-FFF2-40B4-BE49-F238E27FC236}">
                <a16:creationId xmlns:a16="http://schemas.microsoft.com/office/drawing/2014/main" id="{F44D2041-12F1-CD79-FBBC-373494ED35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338" y="2137804"/>
            <a:ext cx="1981677"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766D8F7-74B1-3914-7A37-E49242DDFA82}"/>
              </a:ext>
            </a:extLst>
          </p:cNvPr>
          <p:cNvPicPr>
            <a:picLocks noChangeAspect="1"/>
          </p:cNvPicPr>
          <p:nvPr/>
        </p:nvPicPr>
        <p:blipFill>
          <a:blip r:embed="rId6"/>
          <a:stretch>
            <a:fillRect/>
          </a:stretch>
        </p:blipFill>
        <p:spPr>
          <a:xfrm>
            <a:off x="6895497" y="3983619"/>
            <a:ext cx="1902743" cy="1372532"/>
          </a:xfrm>
          <a:prstGeom prst="rect">
            <a:avLst/>
          </a:prstGeom>
        </p:spPr>
      </p:pic>
      <p:sp>
        <p:nvSpPr>
          <p:cNvPr id="19" name="TextBox 18">
            <a:extLst>
              <a:ext uri="{FF2B5EF4-FFF2-40B4-BE49-F238E27FC236}">
                <a16:creationId xmlns:a16="http://schemas.microsoft.com/office/drawing/2014/main" id="{C103875E-6B12-78ED-FD41-5BAEE2427640}"/>
              </a:ext>
            </a:extLst>
          </p:cNvPr>
          <p:cNvSpPr txBox="1"/>
          <p:nvPr/>
        </p:nvSpPr>
        <p:spPr>
          <a:xfrm>
            <a:off x="9347482" y="3614287"/>
            <a:ext cx="1457450" cy="369332"/>
          </a:xfrm>
          <a:prstGeom prst="rect">
            <a:avLst/>
          </a:prstGeom>
          <a:noFill/>
        </p:spPr>
        <p:txBody>
          <a:bodyPr wrap="none" rtlCol="0">
            <a:spAutoFit/>
          </a:bodyPr>
          <a:lstStyle/>
          <a:p>
            <a:r>
              <a:rPr lang="en-TR" b="1" dirty="0">
                <a:solidFill>
                  <a:srgbClr val="C00000"/>
                </a:solidFill>
              </a:rPr>
              <a:t>Risk Yönetimi</a:t>
            </a:r>
          </a:p>
        </p:txBody>
      </p:sp>
      <p:pic>
        <p:nvPicPr>
          <p:cNvPr id="11274" name="Picture 10" descr="Yazılımda Riskleri Nasıl Yönetebiliriz ? | by Tuba Uluğ | Sahibinden  Technology | Medium">
            <a:extLst>
              <a:ext uri="{FF2B5EF4-FFF2-40B4-BE49-F238E27FC236}">
                <a16:creationId xmlns:a16="http://schemas.microsoft.com/office/drawing/2014/main" id="{9C4C21F4-32DD-4EE8-AEA1-69827C6895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21423" y="2137804"/>
            <a:ext cx="1942232" cy="1294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272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Business Analyst (BA)</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DD550D-2664-BFB9-7E0B-BBC46016EFC2}"/>
              </a:ext>
            </a:extLst>
          </p:cNvPr>
          <p:cNvSpPr txBox="1"/>
          <p:nvPr/>
        </p:nvSpPr>
        <p:spPr>
          <a:xfrm>
            <a:off x="321196" y="3834857"/>
            <a:ext cx="2331472" cy="369332"/>
          </a:xfrm>
          <a:prstGeom prst="rect">
            <a:avLst/>
          </a:prstGeom>
          <a:noFill/>
        </p:spPr>
        <p:txBody>
          <a:bodyPr wrap="none" rtlCol="0">
            <a:spAutoFit/>
          </a:bodyPr>
          <a:lstStyle/>
          <a:p>
            <a:r>
              <a:rPr lang="en-TR" b="1" dirty="0">
                <a:solidFill>
                  <a:srgbClr val="C00000"/>
                </a:solidFill>
              </a:rPr>
              <a:t>Requirements Yönetimi</a:t>
            </a:r>
          </a:p>
        </p:txBody>
      </p:sp>
      <p:sp>
        <p:nvSpPr>
          <p:cNvPr id="12" name="TextBox 11">
            <a:extLst>
              <a:ext uri="{FF2B5EF4-FFF2-40B4-BE49-F238E27FC236}">
                <a16:creationId xmlns:a16="http://schemas.microsoft.com/office/drawing/2014/main" id="{EF8CF732-4434-B99A-24BC-578FC803AB25}"/>
              </a:ext>
            </a:extLst>
          </p:cNvPr>
          <p:cNvSpPr txBox="1"/>
          <p:nvPr/>
        </p:nvSpPr>
        <p:spPr>
          <a:xfrm>
            <a:off x="1015808" y="5979026"/>
            <a:ext cx="2149050" cy="369332"/>
          </a:xfrm>
          <a:prstGeom prst="rect">
            <a:avLst/>
          </a:prstGeom>
          <a:noFill/>
        </p:spPr>
        <p:txBody>
          <a:bodyPr wrap="none" rtlCol="0">
            <a:spAutoFit/>
          </a:bodyPr>
          <a:lstStyle/>
          <a:p>
            <a:r>
              <a:rPr lang="en-TR" b="1" dirty="0">
                <a:solidFill>
                  <a:srgbClr val="C00000"/>
                </a:solidFill>
              </a:rPr>
              <a:t>Use Cases Oluşturma</a:t>
            </a:r>
          </a:p>
        </p:txBody>
      </p:sp>
      <p:sp>
        <p:nvSpPr>
          <p:cNvPr id="13" name="TextBox 12">
            <a:extLst>
              <a:ext uri="{FF2B5EF4-FFF2-40B4-BE49-F238E27FC236}">
                <a16:creationId xmlns:a16="http://schemas.microsoft.com/office/drawing/2014/main" id="{45A4F94A-9465-61B9-3D35-A1874B85C0C1}"/>
              </a:ext>
            </a:extLst>
          </p:cNvPr>
          <p:cNvSpPr txBox="1"/>
          <p:nvPr/>
        </p:nvSpPr>
        <p:spPr>
          <a:xfrm>
            <a:off x="9189751" y="6022952"/>
            <a:ext cx="2357440" cy="369332"/>
          </a:xfrm>
          <a:prstGeom prst="rect">
            <a:avLst/>
          </a:prstGeom>
          <a:noFill/>
        </p:spPr>
        <p:txBody>
          <a:bodyPr wrap="none" rtlCol="0">
            <a:spAutoFit/>
          </a:bodyPr>
          <a:lstStyle/>
          <a:p>
            <a:r>
              <a:rPr lang="en-TR" b="1" dirty="0">
                <a:solidFill>
                  <a:srgbClr val="C00000"/>
                </a:solidFill>
              </a:rPr>
              <a:t>Akış Şeması Oluşturma</a:t>
            </a:r>
          </a:p>
        </p:txBody>
      </p:sp>
      <p:sp>
        <p:nvSpPr>
          <p:cNvPr id="14" name="TextBox 13">
            <a:extLst>
              <a:ext uri="{FF2B5EF4-FFF2-40B4-BE49-F238E27FC236}">
                <a16:creationId xmlns:a16="http://schemas.microsoft.com/office/drawing/2014/main" id="{887CB2CE-1CBD-5250-D0E6-775F5051373E}"/>
              </a:ext>
            </a:extLst>
          </p:cNvPr>
          <p:cNvSpPr txBox="1"/>
          <p:nvPr/>
        </p:nvSpPr>
        <p:spPr>
          <a:xfrm>
            <a:off x="9407300" y="3907086"/>
            <a:ext cx="2231380" cy="646331"/>
          </a:xfrm>
          <a:prstGeom prst="rect">
            <a:avLst/>
          </a:prstGeom>
          <a:noFill/>
        </p:spPr>
        <p:txBody>
          <a:bodyPr wrap="none" rtlCol="0">
            <a:spAutoFit/>
          </a:bodyPr>
          <a:lstStyle/>
          <a:p>
            <a:pPr algn="ctr"/>
            <a:r>
              <a:rPr lang="en-US" sz="1200" b="1" dirty="0">
                <a:solidFill>
                  <a:srgbClr val="C00000"/>
                </a:solidFill>
              </a:rPr>
              <a:t>BRD</a:t>
            </a:r>
            <a:br>
              <a:rPr lang="en-US" sz="1200" b="1" dirty="0">
                <a:solidFill>
                  <a:srgbClr val="C00000"/>
                </a:solidFill>
              </a:rPr>
            </a:br>
            <a:r>
              <a:rPr lang="en-US" sz="1200" b="1" dirty="0">
                <a:solidFill>
                  <a:srgbClr val="C00000"/>
                </a:solidFill>
              </a:rPr>
              <a:t>Business Requirement Document</a:t>
            </a:r>
            <a:r>
              <a:rPr lang="en-TR" sz="1200" b="1" dirty="0">
                <a:solidFill>
                  <a:srgbClr val="C00000"/>
                </a:solidFill>
              </a:rPr>
              <a:t> </a:t>
            </a:r>
          </a:p>
          <a:p>
            <a:pPr algn="ctr"/>
            <a:r>
              <a:rPr lang="en-TR" sz="1200" b="1" dirty="0">
                <a:solidFill>
                  <a:srgbClr val="C00000"/>
                </a:solidFill>
              </a:rPr>
              <a:t>Hazırlama</a:t>
            </a:r>
          </a:p>
        </p:txBody>
      </p:sp>
      <p:sp>
        <p:nvSpPr>
          <p:cNvPr id="19" name="TextBox 18">
            <a:extLst>
              <a:ext uri="{FF2B5EF4-FFF2-40B4-BE49-F238E27FC236}">
                <a16:creationId xmlns:a16="http://schemas.microsoft.com/office/drawing/2014/main" id="{C103875E-6B12-78ED-FD41-5BAEE2427640}"/>
              </a:ext>
            </a:extLst>
          </p:cNvPr>
          <p:cNvSpPr txBox="1"/>
          <p:nvPr/>
        </p:nvSpPr>
        <p:spPr>
          <a:xfrm>
            <a:off x="4266916" y="4470702"/>
            <a:ext cx="3458383" cy="923330"/>
          </a:xfrm>
          <a:prstGeom prst="rect">
            <a:avLst/>
          </a:prstGeom>
          <a:noFill/>
        </p:spPr>
        <p:txBody>
          <a:bodyPr wrap="none" rtlCol="0">
            <a:spAutoFit/>
          </a:bodyPr>
          <a:lstStyle/>
          <a:p>
            <a:pPr algn="ctr"/>
            <a:r>
              <a:rPr lang="en-US" b="1" dirty="0">
                <a:solidFill>
                  <a:srgbClr val="C00000"/>
                </a:solidFill>
              </a:rPr>
              <a:t>FRD</a:t>
            </a:r>
            <a:br>
              <a:rPr lang="en-US" b="1" dirty="0">
                <a:solidFill>
                  <a:srgbClr val="C00000"/>
                </a:solidFill>
              </a:rPr>
            </a:br>
            <a:r>
              <a:rPr lang="en-US" b="1" dirty="0">
                <a:solidFill>
                  <a:srgbClr val="C00000"/>
                </a:solidFill>
              </a:rPr>
              <a:t>Functional Requirement Document </a:t>
            </a:r>
            <a:br>
              <a:rPr lang="en-TR" b="1" dirty="0">
                <a:solidFill>
                  <a:srgbClr val="C00000"/>
                </a:solidFill>
              </a:rPr>
            </a:br>
            <a:r>
              <a:rPr lang="en-TR" b="1" dirty="0">
                <a:solidFill>
                  <a:srgbClr val="C00000"/>
                </a:solidFill>
              </a:rPr>
              <a:t>Hazırlama</a:t>
            </a:r>
          </a:p>
        </p:txBody>
      </p:sp>
      <p:pic>
        <p:nvPicPr>
          <p:cNvPr id="12290" name="Picture 2" descr="What Are Requirements Management Plan &amp; Scope Management Plan?">
            <a:extLst>
              <a:ext uri="{FF2B5EF4-FFF2-40B4-BE49-F238E27FC236}">
                <a16:creationId xmlns:a16="http://schemas.microsoft.com/office/drawing/2014/main" id="{7CFD005D-AC6E-D6DB-A193-B9F2B4561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08" y="2692907"/>
            <a:ext cx="1506047" cy="112953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usiness Requirements Document: How to Write One">
            <a:extLst>
              <a:ext uri="{FF2B5EF4-FFF2-40B4-BE49-F238E27FC236}">
                <a16:creationId xmlns:a16="http://schemas.microsoft.com/office/drawing/2014/main" id="{C4AF5347-73A6-4CAE-2B48-C46437A683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59944" y="2692907"/>
            <a:ext cx="1941562" cy="1214179"/>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What is the difference between function document and business document? –  Harpreet's QA Journey">
            <a:extLst>
              <a:ext uri="{FF2B5EF4-FFF2-40B4-BE49-F238E27FC236}">
                <a16:creationId xmlns:a16="http://schemas.microsoft.com/office/drawing/2014/main" id="{E22FDB2D-F749-874D-E61A-72EF86D90E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63665" y="1918136"/>
            <a:ext cx="4464884" cy="2552566"/>
          </a:xfrm>
          <a:prstGeom prst="rect">
            <a:avLst/>
          </a:prstGeom>
          <a:noFill/>
          <a:extLst>
            <a:ext uri="{909E8E84-426E-40DD-AFC4-6F175D3DCCD1}">
              <a14:hiddenFill xmlns:a14="http://schemas.microsoft.com/office/drawing/2010/main">
                <a:solidFill>
                  <a:srgbClr val="FFFFFF"/>
                </a:solidFill>
              </a14:hiddenFill>
            </a:ext>
          </a:extLst>
        </p:spPr>
      </p:pic>
      <p:pic>
        <p:nvPicPr>
          <p:cNvPr id="12298" name="Picture 10" descr="Use-case slice based Product Backlog - An Example - Xebia">
            <a:extLst>
              <a:ext uri="{FF2B5EF4-FFF2-40B4-BE49-F238E27FC236}">
                <a16:creationId xmlns:a16="http://schemas.microsoft.com/office/drawing/2014/main" id="{854A4051-5F5E-51A5-34B2-F9EBAD9788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3705" y="4611163"/>
            <a:ext cx="195325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1E21861E-ACEF-2DC3-9318-F98F082D9B4D}"/>
              </a:ext>
            </a:extLst>
          </p:cNvPr>
          <p:cNvPicPr>
            <a:picLocks noChangeAspect="1"/>
          </p:cNvPicPr>
          <p:nvPr/>
        </p:nvPicPr>
        <p:blipFill>
          <a:blip r:embed="rId7"/>
          <a:stretch>
            <a:fillRect/>
          </a:stretch>
        </p:blipFill>
        <p:spPr>
          <a:xfrm>
            <a:off x="9376919" y="4716723"/>
            <a:ext cx="1786460" cy="1306229"/>
          </a:xfrm>
          <a:prstGeom prst="rect">
            <a:avLst/>
          </a:prstGeom>
        </p:spPr>
      </p:pic>
    </p:spTree>
    <p:extLst>
      <p:ext uri="{BB962C8B-B14F-4D97-AF65-F5344CB8AC3E}">
        <p14:creationId xmlns:p14="http://schemas.microsoft.com/office/powerpoint/2010/main" val="4269195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Developer (DEV)</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DD550D-2664-BFB9-7E0B-BBC46016EFC2}"/>
              </a:ext>
            </a:extLst>
          </p:cNvPr>
          <p:cNvSpPr txBox="1"/>
          <p:nvPr/>
        </p:nvSpPr>
        <p:spPr>
          <a:xfrm>
            <a:off x="716078" y="3985969"/>
            <a:ext cx="1001556" cy="369332"/>
          </a:xfrm>
          <a:prstGeom prst="rect">
            <a:avLst/>
          </a:prstGeom>
          <a:noFill/>
        </p:spPr>
        <p:txBody>
          <a:bodyPr wrap="none" rtlCol="0">
            <a:spAutoFit/>
          </a:bodyPr>
          <a:lstStyle/>
          <a:p>
            <a:r>
              <a:rPr lang="en-US" b="1" dirty="0">
                <a:solidFill>
                  <a:srgbClr val="C00000"/>
                </a:solidFill>
              </a:rPr>
              <a:t>Kodlama</a:t>
            </a:r>
            <a:endParaRPr lang="en-TR" b="1" dirty="0">
              <a:solidFill>
                <a:srgbClr val="C00000"/>
              </a:solidFill>
            </a:endParaRPr>
          </a:p>
        </p:txBody>
      </p:sp>
      <p:sp>
        <p:nvSpPr>
          <p:cNvPr id="12" name="TextBox 11">
            <a:extLst>
              <a:ext uri="{FF2B5EF4-FFF2-40B4-BE49-F238E27FC236}">
                <a16:creationId xmlns:a16="http://schemas.microsoft.com/office/drawing/2014/main" id="{EF8CF732-4434-B99A-24BC-578FC803AB25}"/>
              </a:ext>
            </a:extLst>
          </p:cNvPr>
          <p:cNvSpPr txBox="1"/>
          <p:nvPr/>
        </p:nvSpPr>
        <p:spPr>
          <a:xfrm>
            <a:off x="3252285" y="3983572"/>
            <a:ext cx="1746953" cy="369332"/>
          </a:xfrm>
          <a:prstGeom prst="rect">
            <a:avLst/>
          </a:prstGeom>
          <a:noFill/>
        </p:spPr>
        <p:txBody>
          <a:bodyPr wrap="none" rtlCol="0">
            <a:spAutoFit/>
          </a:bodyPr>
          <a:lstStyle/>
          <a:p>
            <a:r>
              <a:rPr lang="en-US" b="1" dirty="0">
                <a:solidFill>
                  <a:srgbClr val="C00000"/>
                </a:solidFill>
              </a:rPr>
              <a:t>Yazılım Tasarımı</a:t>
            </a:r>
            <a:endParaRPr lang="en-TR" b="1" dirty="0">
              <a:solidFill>
                <a:srgbClr val="C00000"/>
              </a:solidFill>
            </a:endParaRPr>
          </a:p>
        </p:txBody>
      </p:sp>
      <p:sp>
        <p:nvSpPr>
          <p:cNvPr id="13" name="TextBox 12">
            <a:extLst>
              <a:ext uri="{FF2B5EF4-FFF2-40B4-BE49-F238E27FC236}">
                <a16:creationId xmlns:a16="http://schemas.microsoft.com/office/drawing/2014/main" id="{45A4F94A-9465-61B9-3D35-A1874B85C0C1}"/>
              </a:ext>
            </a:extLst>
          </p:cNvPr>
          <p:cNvSpPr txBox="1"/>
          <p:nvPr/>
        </p:nvSpPr>
        <p:spPr>
          <a:xfrm>
            <a:off x="10054688" y="3983572"/>
            <a:ext cx="908967" cy="369332"/>
          </a:xfrm>
          <a:prstGeom prst="rect">
            <a:avLst/>
          </a:prstGeom>
          <a:noFill/>
        </p:spPr>
        <p:txBody>
          <a:bodyPr wrap="none" rtlCol="0">
            <a:spAutoFit/>
          </a:bodyPr>
          <a:lstStyle/>
          <a:p>
            <a:r>
              <a:rPr lang="en-US" b="1" dirty="0" err="1">
                <a:solidFill>
                  <a:srgbClr val="C00000"/>
                </a:solidFill>
              </a:rPr>
              <a:t>İşbirliği</a:t>
            </a:r>
            <a:endParaRPr lang="en-TR" b="1" dirty="0">
              <a:solidFill>
                <a:srgbClr val="C00000"/>
              </a:solidFill>
            </a:endParaRPr>
          </a:p>
        </p:txBody>
      </p:sp>
      <p:sp>
        <p:nvSpPr>
          <p:cNvPr id="19" name="TextBox 18">
            <a:extLst>
              <a:ext uri="{FF2B5EF4-FFF2-40B4-BE49-F238E27FC236}">
                <a16:creationId xmlns:a16="http://schemas.microsoft.com/office/drawing/2014/main" id="{C103875E-6B12-78ED-FD41-5BAEE2427640}"/>
              </a:ext>
            </a:extLst>
          </p:cNvPr>
          <p:cNvSpPr txBox="1"/>
          <p:nvPr/>
        </p:nvSpPr>
        <p:spPr>
          <a:xfrm>
            <a:off x="6556914" y="3983572"/>
            <a:ext cx="1542474" cy="369332"/>
          </a:xfrm>
          <a:prstGeom prst="rect">
            <a:avLst/>
          </a:prstGeom>
          <a:noFill/>
        </p:spPr>
        <p:txBody>
          <a:bodyPr wrap="none" rtlCol="0">
            <a:spAutoFit/>
          </a:bodyPr>
          <a:lstStyle/>
          <a:p>
            <a:r>
              <a:rPr lang="en-US" b="1" dirty="0">
                <a:solidFill>
                  <a:srgbClr val="C00000"/>
                </a:solidFill>
              </a:rPr>
              <a:t>Hata </a:t>
            </a:r>
            <a:r>
              <a:rPr lang="en-US" b="1" dirty="0" err="1">
                <a:solidFill>
                  <a:srgbClr val="C00000"/>
                </a:solidFill>
              </a:rPr>
              <a:t>Ayıklama</a:t>
            </a:r>
            <a:endParaRPr lang="en-TR" b="1" dirty="0">
              <a:solidFill>
                <a:srgbClr val="C00000"/>
              </a:solidFill>
            </a:endParaRPr>
          </a:p>
        </p:txBody>
      </p:sp>
      <p:sp>
        <p:nvSpPr>
          <p:cNvPr id="5" name="TextBox 4">
            <a:extLst>
              <a:ext uri="{FF2B5EF4-FFF2-40B4-BE49-F238E27FC236}">
                <a16:creationId xmlns:a16="http://schemas.microsoft.com/office/drawing/2014/main" id="{F507DCBF-51E4-55AD-76A6-3825F3A2F087}"/>
              </a:ext>
            </a:extLst>
          </p:cNvPr>
          <p:cNvSpPr txBox="1"/>
          <p:nvPr/>
        </p:nvSpPr>
        <p:spPr>
          <a:xfrm>
            <a:off x="1915464" y="5006315"/>
            <a:ext cx="8361071" cy="646331"/>
          </a:xfrm>
          <a:prstGeom prst="rect">
            <a:avLst/>
          </a:prstGeom>
          <a:noFill/>
        </p:spPr>
        <p:txBody>
          <a:bodyPr wrap="none" rtlCol="0">
            <a:spAutoFit/>
          </a:bodyPr>
          <a:lstStyle/>
          <a:p>
            <a:pPr algn="ctr"/>
            <a:r>
              <a:rPr lang="en-TR" b="1" dirty="0"/>
              <a:t>Öncelikli amaçları son kullanıcı odaklı olarak yeni yazılımlar oluşturmak ya da hali hazırda </a:t>
            </a:r>
          </a:p>
          <a:p>
            <a:pPr algn="ctr"/>
            <a:r>
              <a:rPr lang="en-TR" b="1" dirty="0"/>
              <a:t>var olan yazılımların geliştirilmesini sağlamaktır.</a:t>
            </a:r>
          </a:p>
        </p:txBody>
      </p:sp>
      <p:pic>
        <p:nvPicPr>
          <p:cNvPr id="13314" name="Picture 2" descr="Kodlama öğrenmenin diğer yüzü | Bilim ve Gelecek">
            <a:extLst>
              <a:ext uri="{FF2B5EF4-FFF2-40B4-BE49-F238E27FC236}">
                <a16:creationId xmlns:a16="http://schemas.microsoft.com/office/drawing/2014/main" id="{6EEF24B5-19F1-1785-554A-C09E503978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33" y="2872031"/>
            <a:ext cx="1767245" cy="99407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Web Tasarım ve Yazılım Hakkında Bilmeniz Gereken 100 Önemli Bilgi">
            <a:extLst>
              <a:ext uri="{FF2B5EF4-FFF2-40B4-BE49-F238E27FC236}">
                <a16:creationId xmlns:a16="http://schemas.microsoft.com/office/drawing/2014/main" id="{897B1EBC-CB8F-C3E5-7701-7B6EA47B3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8148" y="2869633"/>
            <a:ext cx="1767245" cy="994076"/>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Debug Nedir? Hata Ayıklama Ve Debugger | Hostixo Blog - Türkiye'de Hosting  Blog Sayfası">
            <a:extLst>
              <a:ext uri="{FF2B5EF4-FFF2-40B4-BE49-F238E27FC236}">
                <a16:creationId xmlns:a16="http://schemas.microsoft.com/office/drawing/2014/main" id="{89EF576D-6E43-FA9B-C2CA-45FE82CCAE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2253" y="2869633"/>
            <a:ext cx="1395194" cy="994076"/>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İŞBİRLİĞİ YAZILIM GELİŞTİRMEDE ARTIK DAHA ÖNEMLİ, Azerbaycan">
            <a:extLst>
              <a:ext uri="{FF2B5EF4-FFF2-40B4-BE49-F238E27FC236}">
                <a16:creationId xmlns:a16="http://schemas.microsoft.com/office/drawing/2014/main" id="{764D5FD8-8EF6-4192-53A7-ED9F72BC27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09427" y="2865674"/>
            <a:ext cx="1799487" cy="998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8615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Quality Analyst (QA)</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DD550D-2664-BFB9-7E0B-BBC46016EFC2}"/>
              </a:ext>
            </a:extLst>
          </p:cNvPr>
          <p:cNvSpPr txBox="1"/>
          <p:nvPr/>
        </p:nvSpPr>
        <p:spPr>
          <a:xfrm>
            <a:off x="492586" y="3983572"/>
            <a:ext cx="1448538" cy="369332"/>
          </a:xfrm>
          <a:prstGeom prst="rect">
            <a:avLst/>
          </a:prstGeom>
          <a:noFill/>
        </p:spPr>
        <p:txBody>
          <a:bodyPr wrap="none" rtlCol="0">
            <a:spAutoFit/>
          </a:bodyPr>
          <a:lstStyle/>
          <a:p>
            <a:r>
              <a:rPr lang="en-US" b="1" dirty="0">
                <a:solidFill>
                  <a:srgbClr val="C00000"/>
                </a:solidFill>
              </a:rPr>
              <a:t>Test Planlama</a:t>
            </a:r>
            <a:endParaRPr lang="en-TR" b="1" dirty="0">
              <a:solidFill>
                <a:srgbClr val="C00000"/>
              </a:solidFill>
            </a:endParaRPr>
          </a:p>
        </p:txBody>
      </p:sp>
      <p:sp>
        <p:nvSpPr>
          <p:cNvPr id="12" name="TextBox 11">
            <a:extLst>
              <a:ext uri="{FF2B5EF4-FFF2-40B4-BE49-F238E27FC236}">
                <a16:creationId xmlns:a16="http://schemas.microsoft.com/office/drawing/2014/main" id="{EF8CF732-4434-B99A-24BC-578FC803AB25}"/>
              </a:ext>
            </a:extLst>
          </p:cNvPr>
          <p:cNvSpPr txBox="1"/>
          <p:nvPr/>
        </p:nvSpPr>
        <p:spPr>
          <a:xfrm>
            <a:off x="3426614" y="3983572"/>
            <a:ext cx="1329916" cy="646331"/>
          </a:xfrm>
          <a:prstGeom prst="rect">
            <a:avLst/>
          </a:prstGeom>
          <a:noFill/>
        </p:spPr>
        <p:txBody>
          <a:bodyPr wrap="none" rtlCol="0">
            <a:spAutoFit/>
          </a:bodyPr>
          <a:lstStyle/>
          <a:p>
            <a:pPr algn="ctr"/>
            <a:r>
              <a:rPr lang="en-US" b="1" dirty="0">
                <a:solidFill>
                  <a:srgbClr val="C00000"/>
                </a:solidFill>
              </a:rPr>
              <a:t>Hata </a:t>
            </a:r>
            <a:r>
              <a:rPr lang="en-US" b="1" dirty="0" err="1">
                <a:solidFill>
                  <a:srgbClr val="C00000"/>
                </a:solidFill>
              </a:rPr>
              <a:t>Tespiti</a:t>
            </a:r>
            <a:r>
              <a:rPr lang="en-US" b="1" dirty="0">
                <a:solidFill>
                  <a:srgbClr val="C00000"/>
                </a:solidFill>
              </a:rPr>
              <a:t> </a:t>
            </a:r>
            <a:br>
              <a:rPr lang="en-US" b="1" dirty="0">
                <a:solidFill>
                  <a:srgbClr val="C00000"/>
                </a:solidFill>
              </a:rPr>
            </a:br>
            <a:r>
              <a:rPr lang="en-US" b="1" dirty="0" err="1">
                <a:solidFill>
                  <a:srgbClr val="C00000"/>
                </a:solidFill>
              </a:rPr>
              <a:t>Raporlama</a:t>
            </a:r>
            <a:endParaRPr lang="en-TR" b="1" dirty="0">
              <a:solidFill>
                <a:srgbClr val="C00000"/>
              </a:solidFill>
            </a:endParaRPr>
          </a:p>
        </p:txBody>
      </p:sp>
      <p:sp>
        <p:nvSpPr>
          <p:cNvPr id="13" name="TextBox 12">
            <a:extLst>
              <a:ext uri="{FF2B5EF4-FFF2-40B4-BE49-F238E27FC236}">
                <a16:creationId xmlns:a16="http://schemas.microsoft.com/office/drawing/2014/main" id="{45A4F94A-9465-61B9-3D35-A1874B85C0C1}"/>
              </a:ext>
            </a:extLst>
          </p:cNvPr>
          <p:cNvSpPr txBox="1"/>
          <p:nvPr/>
        </p:nvSpPr>
        <p:spPr>
          <a:xfrm>
            <a:off x="9522910" y="3985009"/>
            <a:ext cx="2126031" cy="369332"/>
          </a:xfrm>
          <a:prstGeom prst="rect">
            <a:avLst/>
          </a:prstGeom>
          <a:noFill/>
        </p:spPr>
        <p:txBody>
          <a:bodyPr wrap="none" rtlCol="0">
            <a:spAutoFit/>
          </a:bodyPr>
          <a:lstStyle/>
          <a:p>
            <a:r>
              <a:rPr lang="en-US" b="1" dirty="0" err="1">
                <a:solidFill>
                  <a:srgbClr val="C00000"/>
                </a:solidFill>
              </a:rPr>
              <a:t>Otomasyon</a:t>
            </a:r>
            <a:r>
              <a:rPr lang="en-US" b="1" dirty="0">
                <a:solidFill>
                  <a:srgbClr val="C00000"/>
                </a:solidFill>
              </a:rPr>
              <a:t> Yönetimi</a:t>
            </a:r>
            <a:endParaRPr lang="en-TR" b="1" dirty="0">
              <a:solidFill>
                <a:srgbClr val="C00000"/>
              </a:solidFill>
            </a:endParaRPr>
          </a:p>
        </p:txBody>
      </p:sp>
      <p:sp>
        <p:nvSpPr>
          <p:cNvPr id="19" name="TextBox 18">
            <a:extLst>
              <a:ext uri="{FF2B5EF4-FFF2-40B4-BE49-F238E27FC236}">
                <a16:creationId xmlns:a16="http://schemas.microsoft.com/office/drawing/2014/main" id="{C103875E-6B12-78ED-FD41-5BAEE2427640}"/>
              </a:ext>
            </a:extLst>
          </p:cNvPr>
          <p:cNvSpPr txBox="1"/>
          <p:nvPr/>
        </p:nvSpPr>
        <p:spPr>
          <a:xfrm>
            <a:off x="6287695" y="3983572"/>
            <a:ext cx="2164310" cy="646331"/>
          </a:xfrm>
          <a:prstGeom prst="rect">
            <a:avLst/>
          </a:prstGeom>
          <a:noFill/>
        </p:spPr>
        <p:txBody>
          <a:bodyPr wrap="none" rtlCol="0">
            <a:spAutoFit/>
          </a:bodyPr>
          <a:lstStyle/>
          <a:p>
            <a:pPr algn="ctr"/>
            <a:r>
              <a:rPr lang="en-US" b="1" dirty="0">
                <a:solidFill>
                  <a:srgbClr val="C00000"/>
                </a:solidFill>
              </a:rPr>
              <a:t>Kalite </a:t>
            </a:r>
            <a:r>
              <a:rPr lang="en-US" b="1" dirty="0" err="1">
                <a:solidFill>
                  <a:srgbClr val="C00000"/>
                </a:solidFill>
              </a:rPr>
              <a:t>Standartlarının</a:t>
            </a:r>
            <a:r>
              <a:rPr lang="en-US" b="1" dirty="0">
                <a:solidFill>
                  <a:srgbClr val="C00000"/>
                </a:solidFill>
              </a:rPr>
              <a:t> </a:t>
            </a:r>
            <a:br>
              <a:rPr lang="en-US" b="1" dirty="0">
                <a:solidFill>
                  <a:srgbClr val="C00000"/>
                </a:solidFill>
              </a:rPr>
            </a:br>
            <a:r>
              <a:rPr lang="en-US" b="1" dirty="0">
                <a:solidFill>
                  <a:srgbClr val="C00000"/>
                </a:solidFill>
              </a:rPr>
              <a:t>Uygulanması</a:t>
            </a:r>
            <a:endParaRPr lang="en-TR" b="1" dirty="0">
              <a:solidFill>
                <a:srgbClr val="C00000"/>
              </a:solidFill>
            </a:endParaRPr>
          </a:p>
        </p:txBody>
      </p:sp>
      <p:sp>
        <p:nvSpPr>
          <p:cNvPr id="5" name="TextBox 4">
            <a:extLst>
              <a:ext uri="{FF2B5EF4-FFF2-40B4-BE49-F238E27FC236}">
                <a16:creationId xmlns:a16="http://schemas.microsoft.com/office/drawing/2014/main" id="{F507DCBF-51E4-55AD-76A6-3825F3A2F087}"/>
              </a:ext>
            </a:extLst>
          </p:cNvPr>
          <p:cNvSpPr txBox="1"/>
          <p:nvPr/>
        </p:nvSpPr>
        <p:spPr>
          <a:xfrm>
            <a:off x="3070140" y="5006315"/>
            <a:ext cx="6051720" cy="646331"/>
          </a:xfrm>
          <a:prstGeom prst="rect">
            <a:avLst/>
          </a:prstGeom>
          <a:noFill/>
        </p:spPr>
        <p:txBody>
          <a:bodyPr wrap="none" rtlCol="0">
            <a:spAutoFit/>
          </a:bodyPr>
          <a:lstStyle/>
          <a:p>
            <a:pPr algn="ctr"/>
            <a:r>
              <a:rPr lang="en-US" b="1" dirty="0"/>
              <a:t>Kalite </a:t>
            </a:r>
            <a:r>
              <a:rPr lang="en-US" b="1" dirty="0" err="1"/>
              <a:t>kontrolü</a:t>
            </a:r>
            <a:r>
              <a:rPr lang="en-US" b="1" dirty="0"/>
              <a:t> sağlayacak şekilde Software Testing Life </a:t>
            </a:r>
            <a:r>
              <a:rPr lang="en-US" b="1" dirty="0" err="1"/>
              <a:t>Cycle’ın</a:t>
            </a:r>
            <a:r>
              <a:rPr lang="en-US" b="1" dirty="0"/>
              <a:t> </a:t>
            </a:r>
          </a:p>
          <a:p>
            <a:pPr algn="ctr"/>
            <a:r>
              <a:rPr lang="en-US" b="1" dirty="0"/>
              <a:t>bütün </a:t>
            </a:r>
            <a:r>
              <a:rPr lang="en-US" b="1" dirty="0" err="1"/>
              <a:t>prensiplerini</a:t>
            </a:r>
            <a:r>
              <a:rPr lang="en-US" b="1" dirty="0"/>
              <a:t> </a:t>
            </a:r>
            <a:r>
              <a:rPr lang="en-US" b="1" dirty="0" err="1"/>
              <a:t>uygulamakla</a:t>
            </a:r>
            <a:r>
              <a:rPr lang="en-US" b="1" dirty="0"/>
              <a:t> yükümlüdür.</a:t>
            </a:r>
            <a:endParaRPr lang="en-TR" b="1" dirty="0"/>
          </a:p>
        </p:txBody>
      </p:sp>
      <p:pic>
        <p:nvPicPr>
          <p:cNvPr id="14338" name="Picture 2" descr="Başarılı Projeler İçin Yazılım Test Planlaması">
            <a:extLst>
              <a:ext uri="{FF2B5EF4-FFF2-40B4-BE49-F238E27FC236}">
                <a16:creationId xmlns:a16="http://schemas.microsoft.com/office/drawing/2014/main" id="{84B2EC94-1FC7-1574-7E47-E9705F719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544" y="2374900"/>
            <a:ext cx="1680622" cy="1511300"/>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Hata Yönetimi Süreci - Yazarı: Tanıl Ergin">
            <a:extLst>
              <a:ext uri="{FF2B5EF4-FFF2-40B4-BE49-F238E27FC236}">
                <a16:creationId xmlns:a16="http://schemas.microsoft.com/office/drawing/2014/main" id="{90B150B7-F47B-08C3-EDFD-91221B6F72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3443" y="2597150"/>
            <a:ext cx="2856258" cy="1066800"/>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so 9001 eğitimi ISO 9001 Kalite Yönetim Sistemi iso 9001 baş denetçi  eğitimi iso9001 İç tetkikçi Baş tetkikçi ve temel eğitimleri iç tetkikçi  baş tetkikçi temel eğitimi">
            <a:extLst>
              <a:ext uri="{FF2B5EF4-FFF2-40B4-BE49-F238E27FC236}">
                <a16:creationId xmlns:a16="http://schemas.microsoft.com/office/drawing/2014/main" id="{BBB407A1-C2E7-46CE-C937-255384FC2C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634" y="2532290"/>
            <a:ext cx="1914432" cy="1196520"/>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Bulut ve Otomasyon, Envanter ve Depo Yönetim Yazılımını Nasıl Dönüştürüyor?  | Lojistikçilerin Sesi">
            <a:extLst>
              <a:ext uri="{FF2B5EF4-FFF2-40B4-BE49-F238E27FC236}">
                <a16:creationId xmlns:a16="http://schemas.microsoft.com/office/drawing/2014/main" id="{002B94E2-DBED-D047-53F7-07EBFB12A1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43292" y="2467768"/>
            <a:ext cx="1685265" cy="1325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339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Cyber Security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99622E7F-1D76-62C1-49AA-E50126B14213}"/>
              </a:ext>
            </a:extLst>
          </p:cNvPr>
          <p:cNvSpPr>
            <a:spLocks noGrp="1"/>
          </p:cNvSpPr>
          <p:nvPr>
            <p:ph idx="1"/>
          </p:nvPr>
        </p:nvSpPr>
        <p:spPr>
          <a:xfrm>
            <a:off x="420625" y="1825625"/>
            <a:ext cx="6779006" cy="4206383"/>
          </a:xfrm>
        </p:spPr>
        <p:txBody>
          <a:bodyPr>
            <a:normAutofit fontScale="62500" lnSpcReduction="20000"/>
          </a:bodyPr>
          <a:lstStyle/>
          <a:p>
            <a:pPr marL="0" indent="0">
              <a:buNone/>
            </a:pPr>
            <a:r>
              <a:rPr lang="en-US" dirty="0"/>
              <a:t>Özellikle güvenlik odaklı bir yaklaşım benimsenen projelerde Cyber Security’ nin katılımı daha belirgin olur. </a:t>
            </a:r>
          </a:p>
          <a:p>
            <a:r>
              <a:rPr lang="en-US" b="1" dirty="0"/>
              <a:t>Planlama</a:t>
            </a:r>
            <a:r>
              <a:rPr lang="en-US" dirty="0"/>
              <a:t> : projenin başlangıcında güvenlik gereksinimlerini belirlemek ve analiz etmek için katkıda bulunabilir. </a:t>
            </a:r>
          </a:p>
          <a:p>
            <a:r>
              <a:rPr lang="en-US" b="1" dirty="0"/>
              <a:t>Tasarım</a:t>
            </a:r>
            <a:r>
              <a:rPr lang="en-US" dirty="0"/>
              <a:t>: Güvenlik açıklarını belirlemek, riskleri azaltmak ve güvenlik önlemleri önermek için tasarım incelemeleri yapar. </a:t>
            </a:r>
          </a:p>
          <a:p>
            <a:r>
              <a:rPr lang="en-US" b="1" dirty="0"/>
              <a:t>Uygulama</a:t>
            </a:r>
            <a:r>
              <a:rPr lang="en-US" dirty="0"/>
              <a:t>: Bu aşamada sızma testleri, zafiyet taramaları ve kod analizleri gibi güvenlik kontrolleri gerçekleştirilebilir.</a:t>
            </a:r>
          </a:p>
          <a:p>
            <a:r>
              <a:rPr lang="en-US" b="1" dirty="0"/>
              <a:t>Test</a:t>
            </a:r>
            <a:r>
              <a:rPr lang="en-US" dirty="0"/>
              <a:t>: güvenlik açısından zayıf noktaların belirlenmesi ve düzeltilmesi için işbirliği yapar.</a:t>
            </a:r>
          </a:p>
          <a:p>
            <a:r>
              <a:rPr lang="en-US" b="1" dirty="0"/>
              <a:t>Bakım</a:t>
            </a:r>
            <a:r>
              <a:rPr lang="en-US" dirty="0"/>
              <a:t>: güvenlik olaylarına hızlı bir şekilde yanıt verir ve güvenlik politikalarının uygulanmasını sağlar.</a:t>
            </a:r>
          </a:p>
          <a:p>
            <a:endParaRPr lang="en-US" dirty="0"/>
          </a:p>
          <a:p>
            <a:pPr marL="0" indent="0">
              <a:buNone/>
            </a:pPr>
            <a:r>
              <a:rPr lang="en-US" dirty="0"/>
              <a:t>Cyber Security mühendisi, SDLC’ nin tüm aşamalarında güvenlik perspektifini göz önünde bulundurarak, projenin güvenlik açısından sağlam bir temel üzerine inşa edilmesine katkıda bulunur.</a:t>
            </a:r>
            <a:endParaRPr lang="en-TR" dirty="0"/>
          </a:p>
        </p:txBody>
      </p:sp>
      <p:pic>
        <p:nvPicPr>
          <p:cNvPr id="15364" name="Picture 4" descr="Secure Software Development Life Cycle (SDLC) Introduction">
            <a:extLst>
              <a:ext uri="{FF2B5EF4-FFF2-40B4-BE49-F238E27FC236}">
                <a16:creationId xmlns:a16="http://schemas.microsoft.com/office/drawing/2014/main" id="{0C00AB94-0061-BF33-0912-F6AB9EB30F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119" y="1551575"/>
            <a:ext cx="4545599" cy="4045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2429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DevOps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4">
            <a:extLst>
              <a:ext uri="{FF2B5EF4-FFF2-40B4-BE49-F238E27FC236}">
                <a16:creationId xmlns:a16="http://schemas.microsoft.com/office/drawing/2014/main" id="{99622E7F-1D76-62C1-49AA-E50126B14213}"/>
              </a:ext>
            </a:extLst>
          </p:cNvPr>
          <p:cNvSpPr>
            <a:spLocks noGrp="1"/>
          </p:cNvSpPr>
          <p:nvPr>
            <p:ph idx="1"/>
          </p:nvPr>
        </p:nvSpPr>
        <p:spPr>
          <a:xfrm>
            <a:off x="420625" y="1825625"/>
            <a:ext cx="6779006" cy="4206383"/>
          </a:xfrm>
        </p:spPr>
        <p:txBody>
          <a:bodyPr>
            <a:normAutofit fontScale="55000" lnSpcReduction="20000"/>
          </a:bodyPr>
          <a:lstStyle/>
          <a:p>
            <a:pPr marL="0" indent="0">
              <a:buNone/>
            </a:pPr>
            <a:r>
              <a:rPr lang="en-US" dirty="0"/>
              <a:t>DevOps mühendisi, SDLC’ nin farklı aşamalarında aktif olarak yer alır ve bu aşamalar arasında koordinasyon sağlar. </a:t>
            </a:r>
          </a:p>
          <a:p>
            <a:pPr marL="0" indent="0">
              <a:buNone/>
            </a:pPr>
            <a:endParaRPr lang="en-US" dirty="0"/>
          </a:p>
          <a:p>
            <a:r>
              <a:rPr lang="en-US" b="1" dirty="0"/>
              <a:t>Planlama</a:t>
            </a:r>
            <a:r>
              <a:rPr lang="en-US" dirty="0"/>
              <a:t> : Geliştirme ekibine işletme perspektifi sağlayarak, operasyonel gereksinimlerin ve kısıtlamaların proje tasarımına yansıtılmasını sağlar.</a:t>
            </a:r>
          </a:p>
          <a:p>
            <a:r>
              <a:rPr lang="en-US" b="1" dirty="0"/>
              <a:t>Tasarım</a:t>
            </a:r>
            <a:r>
              <a:rPr lang="en-US" dirty="0"/>
              <a:t> : Otomatikleştirilmiş dağıtım süreçlerinin oluşturulması, konteynerizasyon, yapılandırma yönetimi ve izleme araçlarının seçimi gibi konularda rol alır.</a:t>
            </a:r>
          </a:p>
          <a:p>
            <a:r>
              <a:rPr lang="en-US" b="1" dirty="0"/>
              <a:t>Geliştirme</a:t>
            </a:r>
            <a:r>
              <a:rPr lang="en-US" dirty="0"/>
              <a:t> : Sürekli entegrasyon (CI) ve Sürekli dağıtım (CD) süreçlerinin oluşturulmasında önemli bir rol üstlenir.</a:t>
            </a:r>
          </a:p>
          <a:p>
            <a:r>
              <a:rPr lang="en-US" b="1" dirty="0"/>
              <a:t>Test</a:t>
            </a:r>
            <a:r>
              <a:rPr lang="en-US" dirty="0"/>
              <a:t> : Birim testleri, bütünleşik testler ve performans testleri gibi çeşitli testlerin otomatik olarak gerçekleştirilmesi için altyapıyı sağlar. </a:t>
            </a:r>
          </a:p>
          <a:p>
            <a:r>
              <a:rPr lang="en-US" b="1" dirty="0"/>
              <a:t>Bakım</a:t>
            </a:r>
            <a:r>
              <a:rPr lang="en-US" dirty="0"/>
              <a:t> : Yazılımın canlı ortama güvenli ve sürekli bir şekilde dağıtılmasını sağlar. Sürekli dağıtım süreçlerinin otomatik olarak çalışmasını ve hataların hızlı bir şekilde tespit edilmesini sağlar.</a:t>
            </a:r>
          </a:p>
          <a:p>
            <a:endParaRPr lang="en-US" dirty="0"/>
          </a:p>
          <a:p>
            <a:pPr marL="0" indent="0">
              <a:buNone/>
            </a:pPr>
            <a:r>
              <a:rPr lang="en-US" dirty="0"/>
              <a:t>DevOps mühendisi, yazılımın hızlı bir şekilde geliştirilmesi, teslim edilmesi ve işletilmesi süreçlerinde ekipler arasında koordinasyon sağlayarak, sürekli iyileştirmeye odaklanır ve yazılımın kalitesini artırmak için operasyonel etkinlikleri optimize eder.</a:t>
            </a:r>
            <a:endParaRPr lang="en-TR" dirty="0"/>
          </a:p>
        </p:txBody>
      </p:sp>
      <p:pic>
        <p:nvPicPr>
          <p:cNvPr id="3" name="Picture 2">
            <a:extLst>
              <a:ext uri="{FF2B5EF4-FFF2-40B4-BE49-F238E27FC236}">
                <a16:creationId xmlns:a16="http://schemas.microsoft.com/office/drawing/2014/main" id="{E6839FDA-56E0-9E76-E4AE-AC2FA4C5E12E}"/>
              </a:ext>
            </a:extLst>
          </p:cNvPr>
          <p:cNvPicPr>
            <a:picLocks noChangeAspect="1"/>
          </p:cNvPicPr>
          <p:nvPr/>
        </p:nvPicPr>
        <p:blipFill>
          <a:blip r:embed="rId3"/>
          <a:stretch>
            <a:fillRect/>
          </a:stretch>
        </p:blipFill>
        <p:spPr>
          <a:xfrm>
            <a:off x="7301346" y="1538430"/>
            <a:ext cx="4347094" cy="4186751"/>
          </a:xfrm>
          <a:prstGeom prst="rect">
            <a:avLst/>
          </a:prstGeom>
        </p:spPr>
      </p:pic>
    </p:spTree>
    <p:extLst>
      <p:ext uri="{BB962C8B-B14F-4D97-AF65-F5344CB8AC3E}">
        <p14:creationId xmlns:p14="http://schemas.microsoft.com/office/powerpoint/2010/main" val="13688863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Summary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250088E2-36A7-9FA7-35CF-307BCB667467}"/>
              </a:ext>
            </a:extLst>
          </p:cNvPr>
          <p:cNvPicPr>
            <a:picLocks noChangeAspect="1"/>
          </p:cNvPicPr>
          <p:nvPr/>
        </p:nvPicPr>
        <p:blipFill>
          <a:blip r:embed="rId3"/>
          <a:stretch>
            <a:fillRect/>
          </a:stretch>
        </p:blipFill>
        <p:spPr>
          <a:xfrm>
            <a:off x="918472" y="1690688"/>
            <a:ext cx="10045184" cy="3921923"/>
          </a:xfrm>
          <a:prstGeom prst="rect">
            <a:avLst/>
          </a:prstGeom>
        </p:spPr>
      </p:pic>
    </p:spTree>
    <p:extLst>
      <p:ext uri="{BB962C8B-B14F-4D97-AF65-F5344CB8AC3E}">
        <p14:creationId xmlns:p14="http://schemas.microsoft.com/office/powerpoint/2010/main" val="41187576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Temel </a:t>
            </a:r>
            <a:r>
              <a:rPr lang="en-US" b="1" dirty="0" err="1"/>
              <a:t>Aşamalarını</a:t>
            </a:r>
            <a:r>
              <a:rPr lang="en-US" b="1" dirty="0"/>
              <a:t> </a:t>
            </a:r>
            <a:r>
              <a:rPr lang="en-US" b="1" dirty="0" err="1"/>
              <a:t>Hatırlayalım</a:t>
            </a:r>
            <a:endParaRPr lang="en-US" b="1" dirty="0"/>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3562FC-1F59-C40D-401A-8981E4731EB0}"/>
              </a:ext>
            </a:extLst>
          </p:cNvPr>
          <p:cNvSpPr>
            <a:spLocks noGrp="1"/>
          </p:cNvSpPr>
          <p:nvPr>
            <p:ph idx="1"/>
          </p:nvPr>
        </p:nvSpPr>
        <p:spPr>
          <a:xfrm>
            <a:off x="420625" y="1825625"/>
            <a:ext cx="6779006" cy="4206383"/>
          </a:xfrm>
        </p:spPr>
        <p:txBody>
          <a:bodyPr>
            <a:normAutofit fontScale="85000" lnSpcReduction="20000"/>
          </a:bodyPr>
          <a:lstStyle/>
          <a:p>
            <a:r>
              <a:rPr lang="en-US" b="1" dirty="0"/>
              <a:t>Planlama</a:t>
            </a:r>
            <a:r>
              <a:rPr lang="en-US" dirty="0"/>
              <a:t> : Beklentileri Tespit Etme</a:t>
            </a:r>
          </a:p>
          <a:p>
            <a:endParaRPr lang="en-US" dirty="0"/>
          </a:p>
          <a:p>
            <a:r>
              <a:rPr lang="en-US" b="1" dirty="0"/>
              <a:t>Analiz</a:t>
            </a:r>
            <a:r>
              <a:rPr lang="en-US" dirty="0"/>
              <a:t> : Amaç ve Gereksinimleri </a:t>
            </a:r>
          </a:p>
          <a:p>
            <a:endParaRPr lang="en-US" b="1" dirty="0"/>
          </a:p>
          <a:p>
            <a:r>
              <a:rPr lang="en-US" b="1" dirty="0"/>
              <a:t>Tasarım</a:t>
            </a:r>
            <a:r>
              <a:rPr lang="en-US" dirty="0"/>
              <a:t> : Proje Tasarımı</a:t>
            </a:r>
          </a:p>
          <a:p>
            <a:endParaRPr lang="en-US" b="1" dirty="0"/>
          </a:p>
          <a:p>
            <a:r>
              <a:rPr lang="en-US" b="1" dirty="0"/>
              <a:t>Uygulama</a:t>
            </a:r>
            <a:r>
              <a:rPr lang="en-US" dirty="0"/>
              <a:t> : Geliştirme </a:t>
            </a:r>
          </a:p>
          <a:p>
            <a:endParaRPr lang="en-US" b="1" dirty="0"/>
          </a:p>
          <a:p>
            <a:r>
              <a:rPr lang="en-US" b="1" dirty="0"/>
              <a:t>Test</a:t>
            </a:r>
            <a:r>
              <a:rPr lang="en-US" dirty="0"/>
              <a:t> : Hedef ve Geliştirme Doğrulama</a:t>
            </a:r>
          </a:p>
          <a:p>
            <a:endParaRPr lang="en-US" b="1" dirty="0"/>
          </a:p>
          <a:p>
            <a:r>
              <a:rPr lang="en-US" b="1" dirty="0"/>
              <a:t>Bakım</a:t>
            </a:r>
            <a:r>
              <a:rPr lang="en-US" dirty="0"/>
              <a:t>: Yayınlama ve Geri Dönüşler ile Güncelemeler</a:t>
            </a:r>
          </a:p>
          <a:p>
            <a:endParaRPr lang="en-TR" dirty="0"/>
          </a:p>
        </p:txBody>
      </p:sp>
      <p:pic>
        <p:nvPicPr>
          <p:cNvPr id="3" name="Picture 2">
            <a:extLst>
              <a:ext uri="{FF2B5EF4-FFF2-40B4-BE49-F238E27FC236}">
                <a16:creationId xmlns:a16="http://schemas.microsoft.com/office/drawing/2014/main" id="{B9169D36-C2F7-99F6-A13A-D5E010F72937}"/>
              </a:ext>
            </a:extLst>
          </p:cNvPr>
          <p:cNvPicPr>
            <a:picLocks noChangeAspect="1"/>
          </p:cNvPicPr>
          <p:nvPr/>
        </p:nvPicPr>
        <p:blipFill>
          <a:blip r:embed="rId3"/>
          <a:stretch>
            <a:fillRect/>
          </a:stretch>
        </p:blipFill>
        <p:spPr>
          <a:xfrm>
            <a:off x="7446420" y="1415005"/>
            <a:ext cx="4295333" cy="4027988"/>
          </a:xfrm>
          <a:prstGeom prst="rect">
            <a:avLst/>
          </a:prstGeom>
        </p:spPr>
      </p:pic>
    </p:spTree>
    <p:extLst>
      <p:ext uri="{BB962C8B-B14F-4D97-AF65-F5344CB8AC3E}">
        <p14:creationId xmlns:p14="http://schemas.microsoft.com/office/powerpoint/2010/main" val="10502860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Planlama (Planning)</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3562FC-1F59-C40D-401A-8981E4731EB0}"/>
              </a:ext>
            </a:extLst>
          </p:cNvPr>
          <p:cNvSpPr>
            <a:spLocks noGrp="1"/>
          </p:cNvSpPr>
          <p:nvPr>
            <p:ph idx="1"/>
          </p:nvPr>
        </p:nvSpPr>
        <p:spPr>
          <a:xfrm>
            <a:off x="420625" y="1825625"/>
            <a:ext cx="6234818" cy="4206383"/>
          </a:xfrm>
        </p:spPr>
        <p:txBody>
          <a:bodyPr>
            <a:normAutofit/>
          </a:bodyPr>
          <a:lstStyle/>
          <a:p>
            <a:pPr algn="just"/>
            <a:r>
              <a:rPr lang="en-US" dirty="0"/>
              <a:t>İlk toplantıda </a:t>
            </a:r>
            <a:r>
              <a:rPr lang="en-US" b="1" dirty="0"/>
              <a:t>HIGH LEVEL </a:t>
            </a:r>
            <a:r>
              <a:rPr lang="en-US" dirty="0"/>
              <a:t>hedefler belirlenir.</a:t>
            </a:r>
          </a:p>
          <a:p>
            <a:pPr algn="just"/>
            <a:endParaRPr lang="en-US" dirty="0"/>
          </a:p>
          <a:p>
            <a:pPr algn="just"/>
            <a:r>
              <a:rPr lang="en-US" dirty="0"/>
              <a:t>Müşteriden gelen fikirler de göz önünde bulundurularak ekibin kıdemli üyeleri (</a:t>
            </a:r>
            <a:r>
              <a:rPr lang="en-US" b="1" dirty="0">
                <a:solidFill>
                  <a:schemeClr val="bg1"/>
                </a:solidFill>
                <a:highlight>
                  <a:srgbClr val="FF00FF"/>
                </a:highlight>
              </a:rPr>
              <a:t>expert</a:t>
            </a:r>
            <a:r>
              <a:rPr lang="en-US" dirty="0"/>
              <a:t>) tarafından gerçekleştirilir.</a:t>
            </a:r>
          </a:p>
          <a:p>
            <a:pPr algn="just"/>
            <a:endParaRPr lang="en-US" dirty="0"/>
          </a:p>
          <a:p>
            <a:pPr algn="just"/>
            <a:r>
              <a:rPr lang="en-US" dirty="0"/>
              <a:t>Kalite güvence gerekliliklerinin planlanması ve projeyle ilişkili risklerin belirlenmesi de planlama aşamasında yapılır.</a:t>
            </a:r>
          </a:p>
        </p:txBody>
      </p:sp>
      <p:pic>
        <p:nvPicPr>
          <p:cNvPr id="21506" name="Picture 2" descr="How hotels can attract and cater to meeting and event planners | Pegasus">
            <a:extLst>
              <a:ext uri="{FF2B5EF4-FFF2-40B4-BE49-F238E27FC236}">
                <a16:creationId xmlns:a16="http://schemas.microsoft.com/office/drawing/2014/main" id="{72451CC1-024A-2E57-C56D-927778EF0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607" y="2077552"/>
            <a:ext cx="4800768" cy="2702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339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8">
            <a:extLst>
              <a:ext uri="{FF2B5EF4-FFF2-40B4-BE49-F238E27FC236}">
                <a16:creationId xmlns:a16="http://schemas.microsoft.com/office/drawing/2014/main" id="{BB3B2C43-5E36-4768-8319-6752D24B47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Rectangle 10">
            <a:extLst>
              <a:ext uri="{FF2B5EF4-FFF2-40B4-BE49-F238E27FC236}">
                <a16:creationId xmlns:a16="http://schemas.microsoft.com/office/drawing/2014/main" id="{B044326E-7BB3-4929-BE33-05CA64DBB2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2">
            <a:extLst>
              <a:ext uri="{FF2B5EF4-FFF2-40B4-BE49-F238E27FC236}">
                <a16:creationId xmlns:a16="http://schemas.microsoft.com/office/drawing/2014/main" id="{731CF4E0-AA2D-43CA-A528-C52FB15824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6276" y="685800"/>
            <a:ext cx="10744200" cy="548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E5738B-027B-A246-F4A7-201E7F4C3236}"/>
              </a:ext>
            </a:extLst>
          </p:cNvPr>
          <p:cNvSpPr>
            <a:spLocks noGrp="1"/>
          </p:cNvSpPr>
          <p:nvPr>
            <p:ph type="ctrTitle"/>
          </p:nvPr>
        </p:nvSpPr>
        <p:spPr>
          <a:xfrm>
            <a:off x="5989319" y="576263"/>
            <a:ext cx="5054196" cy="2967606"/>
          </a:xfrm>
        </p:spPr>
        <p:txBody>
          <a:bodyPr anchor="b">
            <a:normAutofit/>
          </a:bodyPr>
          <a:lstStyle/>
          <a:p>
            <a:pPr algn="l"/>
            <a:r>
              <a:rPr lang="en-TR" sz="6600" dirty="0">
                <a:solidFill>
                  <a:srgbClr val="C00000"/>
                </a:solidFill>
              </a:rPr>
              <a:t>SDLC</a:t>
            </a:r>
            <a:br>
              <a:rPr lang="en-TR" sz="4800" dirty="0"/>
            </a:br>
            <a:r>
              <a:rPr lang="en-US" sz="3200" dirty="0">
                <a:solidFill>
                  <a:srgbClr val="C00000"/>
                </a:solidFill>
              </a:rPr>
              <a:t>S</a:t>
            </a:r>
            <a:r>
              <a:rPr lang="en-US" sz="3200" dirty="0"/>
              <a:t>oftware || </a:t>
            </a:r>
            <a:r>
              <a:rPr lang="en-US" sz="3200" dirty="0">
                <a:solidFill>
                  <a:srgbClr val="C00000"/>
                </a:solidFill>
              </a:rPr>
              <a:t>S</a:t>
            </a:r>
            <a:r>
              <a:rPr lang="en-US" sz="3200" dirty="0"/>
              <a:t>ystems</a:t>
            </a:r>
            <a:br>
              <a:rPr lang="en-US" sz="3200" dirty="0"/>
            </a:br>
            <a:r>
              <a:rPr lang="en-US" sz="3200" dirty="0">
                <a:solidFill>
                  <a:srgbClr val="C00000"/>
                </a:solidFill>
              </a:rPr>
              <a:t>D</a:t>
            </a:r>
            <a:r>
              <a:rPr lang="en-US" sz="3200" dirty="0"/>
              <a:t>evelopment</a:t>
            </a:r>
            <a:br>
              <a:rPr lang="en-US" sz="3200" dirty="0"/>
            </a:br>
            <a:r>
              <a:rPr lang="en-US" sz="3200" dirty="0">
                <a:solidFill>
                  <a:srgbClr val="C00000"/>
                </a:solidFill>
              </a:rPr>
              <a:t>L</a:t>
            </a:r>
            <a:r>
              <a:rPr lang="en-US" sz="3200" dirty="0"/>
              <a:t>ife </a:t>
            </a:r>
            <a:br>
              <a:rPr lang="en-US" sz="3200" dirty="0"/>
            </a:br>
            <a:r>
              <a:rPr lang="en-US" sz="3200" dirty="0">
                <a:solidFill>
                  <a:srgbClr val="C00000"/>
                </a:solidFill>
              </a:rPr>
              <a:t>C</a:t>
            </a:r>
            <a:r>
              <a:rPr lang="en-US" sz="3200" dirty="0"/>
              <a:t>ycle</a:t>
            </a:r>
            <a:endParaRPr lang="en-TR" sz="4800" dirty="0"/>
          </a:p>
        </p:txBody>
      </p:sp>
      <p:sp>
        <p:nvSpPr>
          <p:cNvPr id="3" name="Subtitle 2">
            <a:extLst>
              <a:ext uri="{FF2B5EF4-FFF2-40B4-BE49-F238E27FC236}">
                <a16:creationId xmlns:a16="http://schemas.microsoft.com/office/drawing/2014/main" id="{5F15582A-A49F-2033-70C2-DB99A372C7FC}"/>
              </a:ext>
            </a:extLst>
          </p:cNvPr>
          <p:cNvSpPr>
            <a:spLocks noGrp="1"/>
          </p:cNvSpPr>
          <p:nvPr>
            <p:ph type="subTitle" idx="1"/>
          </p:nvPr>
        </p:nvSpPr>
        <p:spPr>
          <a:xfrm>
            <a:off x="5989319" y="3764975"/>
            <a:ext cx="5054196" cy="2192683"/>
          </a:xfrm>
        </p:spPr>
        <p:txBody>
          <a:bodyPr>
            <a:normAutofit/>
          </a:bodyPr>
          <a:lstStyle/>
          <a:p>
            <a:pPr algn="l"/>
            <a:r>
              <a:rPr lang="en-US" sz="2800" b="1" dirty="0"/>
              <a:t>1. Ders</a:t>
            </a:r>
            <a:br>
              <a:rPr lang="en-US" sz="2800" b="1" dirty="0"/>
            </a:br>
            <a:r>
              <a:rPr lang="en-US" sz="2800" b="1" dirty="0"/>
              <a:t>10.07.2023</a:t>
            </a:r>
          </a:p>
          <a:p>
            <a:pPr algn="l"/>
            <a:r>
              <a:rPr lang="en-US" sz="2200" dirty="0">
                <a:solidFill>
                  <a:schemeClr val="tx2">
                    <a:lumMod val="60000"/>
                    <a:lumOff val="40000"/>
                  </a:schemeClr>
                </a:solidFill>
              </a:rPr>
              <a:t>B149 AWS &amp; DevOps</a:t>
            </a:r>
            <a:br>
              <a:rPr lang="en-US" sz="2200" dirty="0">
                <a:solidFill>
                  <a:schemeClr val="tx2">
                    <a:lumMod val="60000"/>
                    <a:lumOff val="40000"/>
                  </a:schemeClr>
                </a:solidFill>
              </a:rPr>
            </a:br>
            <a:r>
              <a:rPr lang="en-US" sz="2200" dirty="0">
                <a:solidFill>
                  <a:schemeClr val="tx2">
                    <a:lumMod val="60000"/>
                    <a:lumOff val="40000"/>
                  </a:schemeClr>
                </a:solidFill>
              </a:rPr>
              <a:t>B146 Cyber Security</a:t>
            </a:r>
            <a:endParaRPr lang="en-US" sz="2200" dirty="0"/>
          </a:p>
          <a:p>
            <a:pPr algn="l"/>
            <a:endParaRPr lang="en-TR" sz="2200" dirty="0"/>
          </a:p>
        </p:txBody>
      </p:sp>
      <p:pic>
        <p:nvPicPr>
          <p:cNvPr id="16" name="Picture 3" descr="A colorful light bulb with business icons">
            <a:extLst>
              <a:ext uri="{FF2B5EF4-FFF2-40B4-BE49-F238E27FC236}">
                <a16:creationId xmlns:a16="http://schemas.microsoft.com/office/drawing/2014/main" id="{225EE30B-71B7-236B-E02F-D7A3C2383EDD}"/>
              </a:ext>
            </a:extLst>
          </p:cNvPr>
          <p:cNvPicPr>
            <a:picLocks noChangeAspect="1"/>
          </p:cNvPicPr>
          <p:nvPr/>
        </p:nvPicPr>
        <p:blipFill rotWithShape="1">
          <a:blip r:embed="rId3"/>
          <a:srcRect l="17908" r="26093" b="1"/>
          <a:stretch/>
        </p:blipFill>
        <p:spPr>
          <a:xfrm>
            <a:off x="-6472" y="10"/>
            <a:ext cx="5486394" cy="6857982"/>
          </a:xfrm>
          <a:prstGeom prst="rect">
            <a:avLst/>
          </a:prstGeom>
        </p:spPr>
      </p:pic>
      <p:sp>
        <p:nvSpPr>
          <p:cNvPr id="15" name="Rectangle 14">
            <a:extLst>
              <a:ext uri="{FF2B5EF4-FFF2-40B4-BE49-F238E27FC236}">
                <a16:creationId xmlns:a16="http://schemas.microsoft.com/office/drawing/2014/main" id="{3B083774-A903-4B1B-BC6A-94C1F048E8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479921" y="0"/>
            <a:ext cx="287517" cy="6857992"/>
          </a:xfrm>
          <a:prstGeom prst="rect">
            <a:avLst/>
          </a:prstGeom>
          <a:solidFill>
            <a:srgbClr val="EFF372">
              <a:alpha val="25000"/>
            </a:srgb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cxnSp>
        <p:nvCxnSpPr>
          <p:cNvPr id="18" name="Straight Connector 16">
            <a:extLst>
              <a:ext uri="{FF2B5EF4-FFF2-40B4-BE49-F238E27FC236}">
                <a16:creationId xmlns:a16="http://schemas.microsoft.com/office/drawing/2014/main" id="{5D5FB189-1F48-4A47-B036-6AF7E11A8E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504676" y="-14198"/>
            <a:ext cx="0" cy="685800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5B335DD-3163-4EC5-8B6B-2AB53E64D1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 y="6172200"/>
            <a:ext cx="12192000" cy="0"/>
          </a:xfrm>
          <a:prstGeom prst="line">
            <a:avLst/>
          </a:prstGeom>
          <a:ln w="9525" cap="rnd">
            <a:solidFill>
              <a:srgbClr val="EFF372"/>
            </a:solidFill>
            <a:prstDash val="dash"/>
          </a:ln>
        </p:spPr>
        <p:style>
          <a:lnRef idx="1">
            <a:schemeClr val="accent1"/>
          </a:lnRef>
          <a:fillRef idx="0">
            <a:schemeClr val="accent1"/>
          </a:fillRef>
          <a:effectRef idx="0">
            <a:schemeClr val="accent1"/>
          </a:effectRef>
          <a:fontRef idx="minor">
            <a:schemeClr val="tx1"/>
          </a:fontRef>
        </p:style>
      </p:cxnSp>
      <p:pic>
        <p:nvPicPr>
          <p:cNvPr id="1030" name="Picture 6" descr="Institutional | Techpro Education">
            <a:extLst>
              <a:ext uri="{FF2B5EF4-FFF2-40B4-BE49-F238E27FC236}">
                <a16:creationId xmlns:a16="http://schemas.microsoft.com/office/drawing/2014/main" id="{FC920835-2593-77EA-3C70-51EB457765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62707" y="685799"/>
            <a:ext cx="1941969" cy="90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17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Analiz (Defining)</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3">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3562FC-1F59-C40D-401A-8981E4731EB0}"/>
              </a:ext>
            </a:extLst>
          </p:cNvPr>
          <p:cNvSpPr>
            <a:spLocks noGrp="1"/>
          </p:cNvSpPr>
          <p:nvPr>
            <p:ph idx="1"/>
          </p:nvPr>
        </p:nvSpPr>
        <p:spPr>
          <a:xfrm>
            <a:off x="420625" y="1825625"/>
            <a:ext cx="6549982" cy="4206383"/>
          </a:xfrm>
        </p:spPr>
        <p:txBody>
          <a:bodyPr>
            <a:normAutofit lnSpcReduction="10000"/>
          </a:bodyPr>
          <a:lstStyle/>
          <a:p>
            <a:pPr algn="just"/>
            <a:r>
              <a:rPr lang="en-US" dirty="0"/>
              <a:t>Alınan kararların </a:t>
            </a:r>
            <a:r>
              <a:rPr lang="en-US" b="1" dirty="0"/>
              <a:t>DOCUMENT</a:t>
            </a:r>
            <a:r>
              <a:rPr lang="en-US" dirty="0"/>
              <a:t> edilerek raporlandırma süreci yapılır ve stakeholder onayına sunulur.</a:t>
            </a:r>
          </a:p>
          <a:p>
            <a:pPr algn="just"/>
            <a:r>
              <a:rPr lang="en-US" b="1" dirty="0">
                <a:solidFill>
                  <a:schemeClr val="bg1"/>
                </a:solidFill>
                <a:highlight>
                  <a:srgbClr val="FF00FF"/>
                </a:highlight>
              </a:rPr>
              <a:t>BA</a:t>
            </a:r>
            <a:r>
              <a:rPr lang="en-US" dirty="0"/>
              <a:t> tarafından proje yaşam döngüsü boyunca tasarlanacak ve geliştirilecek;</a:t>
            </a:r>
          </a:p>
          <a:p>
            <a:pPr lvl="1" algn="just"/>
            <a:r>
              <a:rPr lang="en-US" dirty="0">
                <a:highlight>
                  <a:srgbClr val="00FF00"/>
                </a:highlight>
              </a:rPr>
              <a:t>tüm ürün gereksinim dokümanı</a:t>
            </a:r>
            <a:r>
              <a:rPr lang="en-US" dirty="0"/>
              <a:t> “</a:t>
            </a:r>
            <a:r>
              <a:rPr lang="en-US" b="1" dirty="0"/>
              <a:t>BRD” ve </a:t>
            </a:r>
            <a:r>
              <a:rPr lang="en-US" dirty="0"/>
              <a:t>  </a:t>
            </a:r>
          </a:p>
          <a:p>
            <a:pPr lvl="1" algn="just"/>
            <a:r>
              <a:rPr lang="en-US" dirty="0">
                <a:highlight>
                  <a:srgbClr val="FFFF00"/>
                </a:highlight>
              </a:rPr>
              <a:t>teknik ihtiyaçlar dokümanı</a:t>
            </a:r>
            <a:r>
              <a:rPr lang="en-US" dirty="0"/>
              <a:t> olan “</a:t>
            </a:r>
            <a:r>
              <a:rPr lang="en-US" b="1" dirty="0"/>
              <a:t>FRD”</a:t>
            </a:r>
            <a:r>
              <a:rPr lang="en-US" dirty="0"/>
              <a:t> raporları yazılır. </a:t>
            </a:r>
          </a:p>
          <a:p>
            <a:pPr algn="just"/>
            <a:endParaRPr lang="en-US" dirty="0"/>
          </a:p>
          <a:p>
            <a:pPr algn="just"/>
            <a:r>
              <a:rPr lang="en-US" dirty="0"/>
              <a:t>BRD ve FRD en küçük User Case’ lere kadar hazırlanır.</a:t>
            </a:r>
          </a:p>
        </p:txBody>
      </p:sp>
      <p:pic>
        <p:nvPicPr>
          <p:cNvPr id="22530" name="Picture 2" descr="İş Analizi Görevleri ve İş Analisti Uzmanları | Fonksiyon 360">
            <a:extLst>
              <a:ext uri="{FF2B5EF4-FFF2-40B4-BE49-F238E27FC236}">
                <a16:creationId xmlns:a16="http://schemas.microsoft.com/office/drawing/2014/main" id="{52C20829-7343-99ED-B13B-F420057595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2830" y="1789967"/>
            <a:ext cx="3278064" cy="3278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758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Tasarım (Designing)</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3">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3562FC-1F59-C40D-401A-8981E4731EB0}"/>
              </a:ext>
            </a:extLst>
          </p:cNvPr>
          <p:cNvSpPr>
            <a:spLocks noGrp="1"/>
          </p:cNvSpPr>
          <p:nvPr>
            <p:ph idx="1"/>
          </p:nvPr>
        </p:nvSpPr>
        <p:spPr>
          <a:xfrm>
            <a:off x="420625" y="1825625"/>
            <a:ext cx="6549982" cy="4206383"/>
          </a:xfrm>
        </p:spPr>
        <p:txBody>
          <a:bodyPr>
            <a:normAutofit lnSpcReduction="10000"/>
          </a:bodyPr>
          <a:lstStyle/>
          <a:p>
            <a:pPr algn="just"/>
            <a:r>
              <a:rPr lang="en-US" b="1" dirty="0"/>
              <a:t>BRD</a:t>
            </a:r>
            <a:r>
              <a:rPr lang="en-US" dirty="0"/>
              <a:t>’ de belirtilen gereksinimlere dayanarak, ürün mimarisi için genellikle birden fazla tasarım yaklaşımı taslağı oluşturulur.</a:t>
            </a:r>
          </a:p>
          <a:p>
            <a:pPr algn="just"/>
            <a:endParaRPr lang="en-US" dirty="0"/>
          </a:p>
          <a:p>
            <a:pPr algn="just"/>
            <a:r>
              <a:rPr lang="en-US" dirty="0"/>
              <a:t>Bir </a:t>
            </a:r>
            <a:r>
              <a:rPr lang="en-US" dirty="0">
                <a:highlight>
                  <a:srgbClr val="00FF00"/>
                </a:highlight>
              </a:rPr>
              <a:t>Tasarım Belgesi Spesifikasyonu </a:t>
            </a:r>
            <a:r>
              <a:rPr lang="en-US" dirty="0"/>
              <a:t>yazılarak; </a:t>
            </a:r>
            <a:br>
              <a:rPr lang="en-US" dirty="0"/>
            </a:br>
            <a:r>
              <a:rPr lang="en-US" dirty="0">
                <a:highlight>
                  <a:srgbClr val="FFFF00"/>
                </a:highlight>
              </a:rPr>
              <a:t>DDS (Design Document Specification) </a:t>
            </a:r>
            <a:r>
              <a:rPr lang="en-US" dirty="0"/>
              <a:t>’ nda belgelendirilir.</a:t>
            </a:r>
          </a:p>
          <a:p>
            <a:pPr algn="just"/>
            <a:endParaRPr lang="en-US" dirty="0"/>
          </a:p>
          <a:p>
            <a:pPr algn="just"/>
            <a:r>
              <a:rPr lang="en-US" b="1" dirty="0">
                <a:solidFill>
                  <a:schemeClr val="bg1"/>
                </a:solidFill>
                <a:highlight>
                  <a:srgbClr val="FF00FF"/>
                </a:highlight>
              </a:rPr>
              <a:t>System Architecture</a:t>
            </a:r>
            <a:r>
              <a:rPr lang="en-US" b="1" dirty="0">
                <a:solidFill>
                  <a:schemeClr val="bg1"/>
                </a:solidFill>
              </a:rPr>
              <a:t> </a:t>
            </a:r>
            <a:r>
              <a:rPr lang="en-US" dirty="0"/>
              <a:t>ve </a:t>
            </a:r>
            <a:r>
              <a:rPr lang="en-US" b="1" dirty="0">
                <a:solidFill>
                  <a:schemeClr val="bg1"/>
                </a:solidFill>
                <a:highlight>
                  <a:srgbClr val="FF00FF"/>
                </a:highlight>
              </a:rPr>
              <a:t>UI/UX Designer</a:t>
            </a:r>
            <a:r>
              <a:rPr lang="en-US" b="1" dirty="0">
                <a:solidFill>
                  <a:schemeClr val="bg1"/>
                </a:solidFill>
              </a:rPr>
              <a:t> </a:t>
            </a:r>
            <a:r>
              <a:rPr lang="en-US" dirty="0"/>
              <a:t>aktif rol alır.</a:t>
            </a:r>
          </a:p>
        </p:txBody>
      </p:sp>
      <p:pic>
        <p:nvPicPr>
          <p:cNvPr id="23554" name="Picture 2" descr="Web Tasarım ve Yazılım Hakkında Bilmeniz Gereken 100 Önemli Bilgi">
            <a:extLst>
              <a:ext uri="{FF2B5EF4-FFF2-40B4-BE49-F238E27FC236}">
                <a16:creationId xmlns:a16="http://schemas.microsoft.com/office/drawing/2014/main" id="{E56A949D-12A5-3684-6076-96CD7813D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196" y="2361938"/>
            <a:ext cx="4423771" cy="2134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9491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Geliştirme (Developing)</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3">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3562FC-1F59-C40D-401A-8981E4731EB0}"/>
              </a:ext>
            </a:extLst>
          </p:cNvPr>
          <p:cNvSpPr>
            <a:spLocks noGrp="1"/>
          </p:cNvSpPr>
          <p:nvPr>
            <p:ph idx="1"/>
          </p:nvPr>
        </p:nvSpPr>
        <p:spPr>
          <a:xfrm>
            <a:off x="420625" y="1825625"/>
            <a:ext cx="6549982" cy="4206383"/>
          </a:xfrm>
        </p:spPr>
        <p:txBody>
          <a:bodyPr>
            <a:normAutofit/>
          </a:bodyPr>
          <a:lstStyle/>
          <a:p>
            <a:pPr algn="just"/>
            <a:r>
              <a:rPr lang="en-US" sz="2400" noProof="1"/>
              <a:t>SDLC’ nin</a:t>
            </a:r>
            <a:r>
              <a:rPr lang="en-US" sz="2400" dirty="0"/>
              <a:t> </a:t>
            </a:r>
            <a:r>
              <a:rPr lang="en-US" sz="2400" noProof="1"/>
              <a:t>bu aşamasında </a:t>
            </a:r>
            <a:r>
              <a:rPr lang="en-US" sz="2400" b="1" noProof="1">
                <a:solidFill>
                  <a:schemeClr val="bg1"/>
                </a:solidFill>
                <a:highlight>
                  <a:srgbClr val="FF00FF"/>
                </a:highlight>
              </a:rPr>
              <a:t>Dev Team</a:t>
            </a:r>
            <a:r>
              <a:rPr lang="en-US" sz="2400" noProof="1"/>
              <a:t> tarafından gerçek geliştirme aşamalarında geçilerek ürün inşa edilir. </a:t>
            </a:r>
          </a:p>
          <a:p>
            <a:pPr algn="just"/>
            <a:endParaRPr lang="en-US" noProof="1"/>
          </a:p>
          <a:p>
            <a:pPr algn="just"/>
            <a:r>
              <a:rPr lang="en-US" sz="2400" noProof="1"/>
              <a:t>Kodlama için FRD raporu baz alınır, Developerlar gereken Funcionality’ leri oluştururlar.</a:t>
            </a:r>
          </a:p>
          <a:p>
            <a:pPr algn="just"/>
            <a:endParaRPr lang="en-US" noProof="1"/>
          </a:p>
          <a:p>
            <a:pPr algn="just"/>
            <a:r>
              <a:rPr lang="en-US" sz="2400" noProof="1"/>
              <a:t>Bu aşamada </a:t>
            </a:r>
            <a:r>
              <a:rPr lang="en-US" sz="2400" b="1" noProof="1">
                <a:solidFill>
                  <a:schemeClr val="bg1"/>
                </a:solidFill>
                <a:highlight>
                  <a:srgbClr val="FF00FF"/>
                </a:highlight>
              </a:rPr>
              <a:t>Developer</a:t>
            </a:r>
            <a:r>
              <a:rPr lang="en-US" sz="2400" noProof="1"/>
              <a:t> aktif rol alır.</a:t>
            </a:r>
          </a:p>
          <a:p>
            <a:pPr algn="just"/>
            <a:endParaRPr lang="en-US" dirty="0"/>
          </a:p>
        </p:txBody>
      </p:sp>
      <p:pic>
        <p:nvPicPr>
          <p:cNvPr id="23554" name="Picture 2" descr="Web Tasarım ve Yazılım Hakkında Bilmeniz Gereken 100 Önemli Bilgi">
            <a:extLst>
              <a:ext uri="{FF2B5EF4-FFF2-40B4-BE49-F238E27FC236}">
                <a16:creationId xmlns:a16="http://schemas.microsoft.com/office/drawing/2014/main" id="{E56A949D-12A5-3684-6076-96CD7813D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196" y="2361938"/>
            <a:ext cx="4423771" cy="2134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541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Test (Testing)</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3">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3562FC-1F59-C40D-401A-8981E4731EB0}"/>
              </a:ext>
            </a:extLst>
          </p:cNvPr>
          <p:cNvSpPr>
            <a:spLocks noGrp="1"/>
          </p:cNvSpPr>
          <p:nvPr>
            <p:ph idx="1"/>
          </p:nvPr>
        </p:nvSpPr>
        <p:spPr>
          <a:xfrm>
            <a:off x="420625" y="1825625"/>
            <a:ext cx="6549982" cy="4206383"/>
          </a:xfrm>
        </p:spPr>
        <p:txBody>
          <a:bodyPr>
            <a:normAutofit/>
          </a:bodyPr>
          <a:lstStyle/>
          <a:p>
            <a:pPr algn="just"/>
            <a:r>
              <a:rPr lang="en-US" noProof="1"/>
              <a:t>Ü</a:t>
            </a:r>
            <a:r>
              <a:rPr lang="en-US" sz="2400" noProof="1"/>
              <a:t>rün BRD’ de tanımlanan kalite standartlarına ulaşıncaya kadar, ürün kusurlarının rapor edildiği, izlendiği, düzeltiği </a:t>
            </a:r>
            <a:r>
              <a:rPr lang="en-US" sz="2400" noProof="1">
                <a:highlight>
                  <a:srgbClr val="00FF00"/>
                </a:highlight>
              </a:rPr>
              <a:t>(</a:t>
            </a:r>
            <a:r>
              <a:rPr lang="en-US" sz="2400" b="1" noProof="1">
                <a:highlight>
                  <a:srgbClr val="00FF00"/>
                </a:highlight>
              </a:rPr>
              <a:t>fixing</a:t>
            </a:r>
            <a:r>
              <a:rPr lang="en-US" sz="2400" noProof="1">
                <a:highlight>
                  <a:srgbClr val="00FF00"/>
                </a:highlight>
              </a:rPr>
              <a:t>)</a:t>
            </a:r>
            <a:r>
              <a:rPr lang="en-US" sz="2400" noProof="1"/>
              <a:t> ve tekrar test edildiği aşamadır.</a:t>
            </a:r>
          </a:p>
          <a:p>
            <a:pPr algn="just"/>
            <a:endParaRPr lang="en-US" noProof="1"/>
          </a:p>
          <a:p>
            <a:pPr algn="just"/>
            <a:r>
              <a:rPr lang="en-US" sz="2400" noProof="1"/>
              <a:t>Ürün iş beklentilerini de karşılamalıdır.</a:t>
            </a:r>
          </a:p>
          <a:p>
            <a:pPr algn="just"/>
            <a:endParaRPr lang="en-US" noProof="1"/>
          </a:p>
          <a:p>
            <a:pPr algn="just"/>
            <a:r>
              <a:rPr lang="en-US" sz="2400" noProof="1"/>
              <a:t>Bu aşamada </a:t>
            </a:r>
            <a:r>
              <a:rPr lang="en-US" sz="2400" b="1" noProof="1">
                <a:solidFill>
                  <a:schemeClr val="bg1"/>
                </a:solidFill>
                <a:highlight>
                  <a:srgbClr val="FF00FF"/>
                </a:highlight>
              </a:rPr>
              <a:t>QA Tester</a:t>
            </a:r>
            <a:r>
              <a:rPr lang="en-US" sz="2400" noProof="1">
                <a:solidFill>
                  <a:schemeClr val="tx1"/>
                </a:solidFill>
              </a:rPr>
              <a:t> </a:t>
            </a:r>
            <a:r>
              <a:rPr lang="en-US" sz="2400" noProof="1"/>
              <a:t>aktif rol alır.</a:t>
            </a:r>
          </a:p>
          <a:p>
            <a:pPr algn="just"/>
            <a:r>
              <a:rPr lang="en-US" b="1" noProof="1">
                <a:highlight>
                  <a:srgbClr val="FFFF00"/>
                </a:highlight>
              </a:rPr>
              <a:t>DevOps Team</a:t>
            </a:r>
            <a:r>
              <a:rPr lang="en-US" b="1" noProof="1"/>
              <a:t> </a:t>
            </a:r>
            <a:r>
              <a:rPr lang="en-US" noProof="1"/>
              <a:t>de dolaylı olarak dahil edilebilir.</a:t>
            </a:r>
            <a:endParaRPr lang="en-US" sz="2400" noProof="1"/>
          </a:p>
          <a:p>
            <a:pPr algn="just"/>
            <a:endParaRPr lang="en-US" dirty="0"/>
          </a:p>
        </p:txBody>
      </p:sp>
      <p:pic>
        <p:nvPicPr>
          <p:cNvPr id="23554" name="Picture 2" descr="Web Tasarım ve Yazılım Hakkında Bilmeniz Gereken 100 Önemli Bilgi">
            <a:extLst>
              <a:ext uri="{FF2B5EF4-FFF2-40B4-BE49-F238E27FC236}">
                <a16:creationId xmlns:a16="http://schemas.microsoft.com/office/drawing/2014/main" id="{E56A949D-12A5-3684-6076-96CD7813D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196" y="2361938"/>
            <a:ext cx="4423771" cy="2134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52259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Bakım (Deploying &amp; Maintenance)</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3">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3562FC-1F59-C40D-401A-8981E4731EB0}"/>
              </a:ext>
            </a:extLst>
          </p:cNvPr>
          <p:cNvSpPr>
            <a:spLocks noGrp="1"/>
          </p:cNvSpPr>
          <p:nvPr>
            <p:ph idx="1"/>
          </p:nvPr>
        </p:nvSpPr>
        <p:spPr>
          <a:xfrm>
            <a:off x="420625" y="1825625"/>
            <a:ext cx="6549982" cy="4206383"/>
          </a:xfrm>
        </p:spPr>
        <p:txBody>
          <a:bodyPr>
            <a:normAutofit fontScale="85000" lnSpcReduction="20000"/>
          </a:bodyPr>
          <a:lstStyle/>
          <a:p>
            <a:pPr algn="just"/>
            <a:r>
              <a:rPr lang="en-US" noProof="1"/>
              <a:t>Ürün test edildikten ve onaylandıktan, resmi olarak uygun görülen şekilde release edilir.</a:t>
            </a:r>
          </a:p>
          <a:p>
            <a:pPr algn="just"/>
            <a:endParaRPr lang="en-US" noProof="1"/>
          </a:p>
          <a:p>
            <a:pPr algn="just"/>
            <a:r>
              <a:rPr lang="en-US" sz="2400" noProof="1"/>
              <a:t>Ürün piyasaya sunulduktan sonra mevcut müşteri tabanı için monitoring süreçleri ile bakımı yapılır.</a:t>
            </a:r>
          </a:p>
          <a:p>
            <a:pPr algn="just"/>
            <a:endParaRPr lang="en-US" noProof="1"/>
          </a:p>
          <a:p>
            <a:pPr algn="just"/>
            <a:r>
              <a:rPr lang="en-US" sz="2400" noProof="1"/>
              <a:t>Müşteriden (</a:t>
            </a:r>
            <a:r>
              <a:rPr lang="en-US" sz="2400" b="1" noProof="1">
                <a:highlight>
                  <a:srgbClr val="00FF00"/>
                </a:highlight>
              </a:rPr>
              <a:t>End-User</a:t>
            </a:r>
            <a:r>
              <a:rPr lang="en-US" sz="2400" noProof="1"/>
              <a:t>) gelen </a:t>
            </a:r>
            <a:r>
              <a:rPr lang="en-US" sz="2400" noProof="1">
                <a:highlight>
                  <a:srgbClr val="00FF00"/>
                </a:highlight>
              </a:rPr>
              <a:t>feedback</a:t>
            </a:r>
            <a:r>
              <a:rPr lang="en-US" sz="2400" noProof="1"/>
              <a:t> ve </a:t>
            </a:r>
            <a:r>
              <a:rPr lang="en-US" sz="2400" noProof="1">
                <a:highlight>
                  <a:srgbClr val="00FF00"/>
                </a:highlight>
              </a:rPr>
              <a:t>teknolojik gelişmeler</a:t>
            </a:r>
            <a:r>
              <a:rPr lang="en-US" sz="2400" noProof="1"/>
              <a:t> ile ihtiyaçlar yeniden belirlenir ve döngü yeniden başlatılır.</a:t>
            </a:r>
          </a:p>
          <a:p>
            <a:pPr algn="just"/>
            <a:endParaRPr lang="en-US" noProof="1"/>
          </a:p>
          <a:p>
            <a:pPr algn="just"/>
            <a:r>
              <a:rPr lang="en-US" sz="2400" noProof="1"/>
              <a:t>Bu aşamada </a:t>
            </a:r>
            <a:r>
              <a:rPr lang="en-US" sz="2400" b="1" noProof="1">
                <a:solidFill>
                  <a:schemeClr val="bg1"/>
                </a:solidFill>
                <a:highlight>
                  <a:srgbClr val="FF00FF"/>
                </a:highlight>
              </a:rPr>
              <a:t>DevOps Team</a:t>
            </a:r>
            <a:r>
              <a:rPr lang="en-US" sz="2400" noProof="1">
                <a:solidFill>
                  <a:schemeClr val="tx1"/>
                </a:solidFill>
              </a:rPr>
              <a:t> </a:t>
            </a:r>
            <a:r>
              <a:rPr lang="en-US" sz="2400" noProof="1"/>
              <a:t>aktif rol alır.</a:t>
            </a:r>
          </a:p>
          <a:p>
            <a:pPr algn="just"/>
            <a:r>
              <a:rPr lang="en-US" b="1" noProof="1">
                <a:highlight>
                  <a:srgbClr val="FFFF00"/>
                </a:highlight>
              </a:rPr>
              <a:t>Cyber Security Team</a:t>
            </a:r>
            <a:r>
              <a:rPr lang="en-US" b="1" noProof="1"/>
              <a:t> </a:t>
            </a:r>
            <a:r>
              <a:rPr lang="en-US" noProof="1"/>
              <a:t>de dolaylı olarak dahil edilebilir.</a:t>
            </a:r>
            <a:endParaRPr lang="en-US" sz="2400" noProof="1"/>
          </a:p>
          <a:p>
            <a:pPr algn="just"/>
            <a:endParaRPr lang="en-US" dirty="0"/>
          </a:p>
        </p:txBody>
      </p:sp>
      <p:pic>
        <p:nvPicPr>
          <p:cNvPr id="23554" name="Picture 2" descr="Web Tasarım ve Yazılım Hakkında Bilmeniz Gereken 100 Önemli Bilgi">
            <a:extLst>
              <a:ext uri="{FF2B5EF4-FFF2-40B4-BE49-F238E27FC236}">
                <a16:creationId xmlns:a16="http://schemas.microsoft.com/office/drawing/2014/main" id="{E56A949D-12A5-3684-6076-96CD7813D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196" y="2361938"/>
            <a:ext cx="4423771" cy="2134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768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grpSp>
        <p:nvGrpSpPr>
          <p:cNvPr id="454" name="Google Shape;454;g1971b6de4b7_0_186"/>
          <p:cNvGrpSpPr/>
          <p:nvPr/>
        </p:nvGrpSpPr>
        <p:grpSpPr>
          <a:xfrm>
            <a:off x="-38739" y="-6111"/>
            <a:ext cx="12269550" cy="7198550"/>
            <a:chOff x="0" y="0"/>
            <a:chExt cx="24539100" cy="14397100"/>
          </a:xfrm>
        </p:grpSpPr>
        <p:pic>
          <p:nvPicPr>
            <p:cNvPr id="455" name="Google Shape;455;g1971b6de4b7_0_186" descr="BATCH (5).png"/>
            <p:cNvPicPr preferRelativeResize="0"/>
            <p:nvPr/>
          </p:nvPicPr>
          <p:blipFill rotWithShape="1">
            <a:blip r:embed="rId3">
              <a:alphaModFix/>
            </a:blip>
            <a:srcRect l="19" r="19"/>
            <a:stretch/>
          </p:blipFill>
          <p:spPr>
            <a:xfrm>
              <a:off x="0" y="0"/>
              <a:ext cx="24538954" cy="13808802"/>
            </a:xfrm>
            <a:prstGeom prst="rect">
              <a:avLst/>
            </a:prstGeom>
            <a:noFill/>
            <a:ln>
              <a:noFill/>
            </a:ln>
          </p:spPr>
        </p:pic>
        <p:sp>
          <p:nvSpPr>
            <p:cNvPr id="456" name="Google Shape;456;g1971b6de4b7_0_186"/>
            <p:cNvSpPr/>
            <p:nvPr/>
          </p:nvSpPr>
          <p:spPr>
            <a:xfrm>
              <a:off x="0" y="13885000"/>
              <a:ext cx="24539100" cy="512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0" i="0" u="none" strike="noStrike" cap="none">
                  <a:solidFill>
                    <a:schemeClr val="dk1"/>
                  </a:solidFill>
                  <a:latin typeface="Century Gothic"/>
                  <a:ea typeface="Century Gothic"/>
                  <a:cs typeface="Century Gothic"/>
                  <a:sym typeface="Century Gothic"/>
                </a:rPr>
                <a:t>Caption</a:t>
              </a:r>
              <a:endParaRPr sz="1400" b="0" i="0" u="none" strike="noStrike" cap="none">
                <a:solidFill>
                  <a:srgbClr val="000000"/>
                </a:solidFill>
                <a:latin typeface="Arial"/>
                <a:ea typeface="Arial"/>
                <a:cs typeface="Arial"/>
                <a:sym typeface="Arial"/>
              </a:endParaRPr>
            </a:p>
          </p:txBody>
        </p:sp>
      </p:grpSp>
      <p:sp>
        <p:nvSpPr>
          <p:cNvPr id="457" name="Google Shape;457;g1971b6de4b7_0_186"/>
          <p:cNvSpPr txBox="1"/>
          <p:nvPr/>
        </p:nvSpPr>
        <p:spPr>
          <a:xfrm>
            <a:off x="4969961" y="2046899"/>
            <a:ext cx="6670500" cy="6603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accent1"/>
              </a:buClr>
              <a:buSzPts val="3700"/>
              <a:buFont typeface="Noto Sans"/>
              <a:buNone/>
            </a:pPr>
            <a:r>
              <a:rPr lang="tr-TR" sz="3700">
                <a:solidFill>
                  <a:srgbClr val="7911F8"/>
                </a:solidFill>
                <a:latin typeface="Montserrat"/>
                <a:ea typeface="Montserrat"/>
                <a:cs typeface="Montserrat"/>
                <a:sym typeface="Montserrat"/>
              </a:rPr>
              <a:t>146 - 149</a:t>
            </a:r>
            <a:endParaRPr sz="3700" b="0" i="0" u="none" strike="noStrike" cap="none">
              <a:solidFill>
                <a:srgbClr val="7911F8"/>
              </a:solidFill>
              <a:latin typeface="Montserrat"/>
              <a:ea typeface="Montserrat"/>
              <a:cs typeface="Montserrat"/>
              <a:sym typeface="Montserrat"/>
            </a:endParaRPr>
          </a:p>
        </p:txBody>
      </p:sp>
      <p:sp>
        <p:nvSpPr>
          <p:cNvPr id="458" name="Google Shape;458;g1971b6de4b7_0_186"/>
          <p:cNvSpPr txBox="1"/>
          <p:nvPr/>
        </p:nvSpPr>
        <p:spPr>
          <a:xfrm>
            <a:off x="5042805" y="2698772"/>
            <a:ext cx="6597600" cy="66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800"/>
              <a:buFont typeface="Noto Sans"/>
              <a:buNone/>
            </a:pPr>
            <a:r>
              <a:rPr lang="tr-TR" sz="3800" b="1" dirty="0">
                <a:solidFill>
                  <a:srgbClr val="7911F8"/>
                </a:solidFill>
                <a:latin typeface="Montserrat"/>
                <a:ea typeface="Montserrat"/>
                <a:cs typeface="Montserrat"/>
                <a:sym typeface="Montserrat"/>
              </a:rPr>
              <a:t>SDLC</a:t>
            </a:r>
            <a:endParaRPr sz="1400" b="0" i="0" u="none" strike="noStrike" cap="none" dirty="0">
              <a:solidFill>
                <a:srgbClr val="000000"/>
              </a:solidFill>
              <a:latin typeface="Arial"/>
              <a:ea typeface="Arial"/>
              <a:cs typeface="Arial"/>
              <a:sym typeface="Arial"/>
            </a:endParaRPr>
          </a:p>
        </p:txBody>
      </p:sp>
      <p:sp>
        <p:nvSpPr>
          <p:cNvPr id="459" name="Google Shape;459;g1971b6de4b7_0_186"/>
          <p:cNvSpPr/>
          <p:nvPr/>
        </p:nvSpPr>
        <p:spPr>
          <a:xfrm>
            <a:off x="2547501" y="5303734"/>
            <a:ext cx="7851600" cy="519300"/>
          </a:xfrm>
          <a:prstGeom prst="roundRect">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chemeClr val="lt1"/>
                </a:solidFill>
                <a:latin typeface="Montserrat"/>
                <a:ea typeface="Montserrat"/>
                <a:cs typeface="Montserrat"/>
                <a:sym typeface="Montserrat"/>
              </a:rPr>
              <a:t>ZOOM GİRİŞLERİNİZİ LÜTFEN </a:t>
            </a:r>
            <a:r>
              <a:rPr lang="tr-TR" sz="1800" b="1" i="0" u="none" strike="noStrike" cap="none">
                <a:solidFill>
                  <a:schemeClr val="lt1"/>
                </a:solidFill>
                <a:latin typeface="Montserrat"/>
                <a:ea typeface="Montserrat"/>
                <a:cs typeface="Montserrat"/>
                <a:sym typeface="Montserrat"/>
              </a:rPr>
              <a:t>LMS</a:t>
            </a:r>
            <a:r>
              <a:rPr lang="tr-TR" sz="1800" b="0" i="0" u="none" strike="noStrike" cap="none">
                <a:solidFill>
                  <a:schemeClr val="lt1"/>
                </a:solidFill>
                <a:latin typeface="Montserrat"/>
                <a:ea typeface="Montserrat"/>
                <a:cs typeface="Montserrat"/>
                <a:sym typeface="Montserrat"/>
              </a:rPr>
              <a:t> SİSTEMİ ÜZERİNDEN YAPINIZ</a:t>
            </a:r>
            <a:endParaRPr sz="1400" b="0" i="0" u="none" strike="noStrike" cap="none">
              <a:solidFill>
                <a:srgbClr val="000000"/>
              </a:solidFill>
              <a:latin typeface="Arial"/>
              <a:ea typeface="Arial"/>
              <a:cs typeface="Arial"/>
              <a:sym typeface="Arial"/>
            </a:endParaRPr>
          </a:p>
        </p:txBody>
      </p:sp>
      <p:sp>
        <p:nvSpPr>
          <p:cNvPr id="460" name="Google Shape;460;g1971b6de4b7_0_186"/>
          <p:cNvSpPr txBox="1"/>
          <p:nvPr/>
        </p:nvSpPr>
        <p:spPr>
          <a:xfrm>
            <a:off x="5042806" y="3341916"/>
            <a:ext cx="50010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4000"/>
              <a:buFont typeface="Noto Sans"/>
              <a:buNone/>
            </a:pPr>
            <a:r>
              <a:rPr lang="tr-TR" sz="4000" b="0" i="0" u="none" strike="noStrike" cap="none" dirty="0">
                <a:solidFill>
                  <a:srgbClr val="7911F8"/>
                </a:solidFill>
                <a:latin typeface="Montserrat"/>
                <a:ea typeface="Montserrat"/>
                <a:cs typeface="Montserrat"/>
                <a:sym typeface="Montserrat"/>
              </a:rPr>
              <a:t>11.07.2023</a:t>
            </a:r>
            <a:endParaRPr sz="1400" b="0" i="0" u="none" strike="noStrike" cap="none" dirty="0">
              <a:solidFill>
                <a:srgbClr val="000000"/>
              </a:solidFill>
              <a:latin typeface="Arial"/>
              <a:ea typeface="Arial"/>
              <a:cs typeface="Arial"/>
              <a:sym typeface="Arial"/>
            </a:endParaRPr>
          </a:p>
        </p:txBody>
      </p:sp>
      <p:sp>
        <p:nvSpPr>
          <p:cNvPr id="461" name="Google Shape;461;g1971b6de4b7_0_186"/>
          <p:cNvSpPr txBox="1"/>
          <p:nvPr/>
        </p:nvSpPr>
        <p:spPr>
          <a:xfrm>
            <a:off x="4969950" y="3910000"/>
            <a:ext cx="6670500" cy="1241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accent1"/>
              </a:buClr>
              <a:buSzPts val="4000"/>
              <a:buFont typeface="Noto Sans"/>
              <a:buNone/>
            </a:pPr>
            <a:r>
              <a:rPr lang="tr-TR" sz="4000" b="1" dirty="0">
                <a:solidFill>
                  <a:srgbClr val="7911F8"/>
                </a:solidFill>
                <a:latin typeface="Montserrat"/>
                <a:ea typeface="Montserrat"/>
                <a:cs typeface="Montserrat"/>
                <a:sym typeface="Montserrat"/>
              </a:rPr>
              <a:t>SDLC - 2</a:t>
            </a:r>
            <a:endParaRPr sz="4000" b="1" i="0" u="none" strike="noStrike" cap="none" dirty="0">
              <a:solidFill>
                <a:srgbClr val="7911F8"/>
              </a:solidFill>
              <a:latin typeface="Montserrat"/>
              <a:ea typeface="Montserrat"/>
              <a:cs typeface="Montserrat"/>
              <a:sym typeface="Montserrat"/>
            </a:endParaRPr>
          </a:p>
        </p:txBody>
      </p:sp>
    </p:spTree>
    <p:extLst>
      <p:ext uri="{BB962C8B-B14F-4D97-AF65-F5344CB8AC3E}">
        <p14:creationId xmlns:p14="http://schemas.microsoft.com/office/powerpoint/2010/main" val="31530349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738B-027B-A246-F4A7-201E7F4C3236}"/>
              </a:ext>
            </a:extLst>
          </p:cNvPr>
          <p:cNvSpPr>
            <a:spLocks noGrp="1"/>
          </p:cNvSpPr>
          <p:nvPr>
            <p:ph type="ctrTitle"/>
          </p:nvPr>
        </p:nvSpPr>
        <p:spPr>
          <a:xfrm>
            <a:off x="5989319" y="576263"/>
            <a:ext cx="5054196" cy="2967606"/>
          </a:xfrm>
        </p:spPr>
        <p:txBody>
          <a:bodyPr anchor="b">
            <a:normAutofit/>
          </a:bodyPr>
          <a:lstStyle/>
          <a:p>
            <a:pPr algn="l"/>
            <a:r>
              <a:rPr lang="en-TR" sz="6600" dirty="0">
                <a:solidFill>
                  <a:srgbClr val="C00000"/>
                </a:solidFill>
              </a:rPr>
              <a:t>SDLC</a:t>
            </a:r>
            <a:br>
              <a:rPr lang="en-TR" sz="4800" dirty="0"/>
            </a:br>
            <a:r>
              <a:rPr lang="en-US" sz="3200" dirty="0">
                <a:solidFill>
                  <a:srgbClr val="C00000"/>
                </a:solidFill>
              </a:rPr>
              <a:t>S</a:t>
            </a:r>
            <a:r>
              <a:rPr lang="en-US" sz="3200" dirty="0"/>
              <a:t>oftware || </a:t>
            </a:r>
            <a:r>
              <a:rPr lang="en-US" sz="3200" dirty="0">
                <a:solidFill>
                  <a:srgbClr val="C00000"/>
                </a:solidFill>
              </a:rPr>
              <a:t>S</a:t>
            </a:r>
            <a:r>
              <a:rPr lang="en-US" sz="3200" dirty="0"/>
              <a:t>ystem</a:t>
            </a:r>
            <a:br>
              <a:rPr lang="en-US" sz="3200" dirty="0"/>
            </a:br>
            <a:r>
              <a:rPr lang="en-US" sz="3200" dirty="0">
                <a:solidFill>
                  <a:srgbClr val="C00000"/>
                </a:solidFill>
              </a:rPr>
              <a:t>D</a:t>
            </a:r>
            <a:r>
              <a:rPr lang="en-US" sz="3200" dirty="0"/>
              <a:t>evelopment</a:t>
            </a:r>
            <a:br>
              <a:rPr lang="en-US" sz="3200" dirty="0"/>
            </a:br>
            <a:r>
              <a:rPr lang="en-US" sz="3200" dirty="0">
                <a:solidFill>
                  <a:srgbClr val="C00000"/>
                </a:solidFill>
              </a:rPr>
              <a:t>L</a:t>
            </a:r>
            <a:r>
              <a:rPr lang="en-US" sz="3200" dirty="0"/>
              <a:t>ife </a:t>
            </a:r>
            <a:br>
              <a:rPr lang="en-US" sz="3200" dirty="0"/>
            </a:br>
            <a:r>
              <a:rPr lang="en-US" sz="3200" dirty="0">
                <a:solidFill>
                  <a:srgbClr val="C00000"/>
                </a:solidFill>
              </a:rPr>
              <a:t>C</a:t>
            </a:r>
            <a:r>
              <a:rPr lang="en-US" sz="3200" dirty="0"/>
              <a:t>ycle</a:t>
            </a:r>
            <a:endParaRPr lang="en-TR" sz="4800" dirty="0"/>
          </a:p>
        </p:txBody>
      </p:sp>
      <p:sp>
        <p:nvSpPr>
          <p:cNvPr id="3" name="Subtitle 2">
            <a:extLst>
              <a:ext uri="{FF2B5EF4-FFF2-40B4-BE49-F238E27FC236}">
                <a16:creationId xmlns:a16="http://schemas.microsoft.com/office/drawing/2014/main" id="{5F15582A-A49F-2033-70C2-DB99A372C7FC}"/>
              </a:ext>
            </a:extLst>
          </p:cNvPr>
          <p:cNvSpPr>
            <a:spLocks noGrp="1"/>
          </p:cNvSpPr>
          <p:nvPr>
            <p:ph type="subTitle" idx="1"/>
          </p:nvPr>
        </p:nvSpPr>
        <p:spPr>
          <a:xfrm>
            <a:off x="5989319" y="3764975"/>
            <a:ext cx="5054196" cy="2192683"/>
          </a:xfrm>
        </p:spPr>
        <p:txBody>
          <a:bodyPr>
            <a:normAutofit/>
          </a:bodyPr>
          <a:lstStyle/>
          <a:p>
            <a:pPr algn="l"/>
            <a:r>
              <a:rPr lang="en-US" sz="2800" b="1" dirty="0"/>
              <a:t>2. Ders</a:t>
            </a:r>
            <a:br>
              <a:rPr lang="en-US" sz="2800" b="1" dirty="0"/>
            </a:br>
            <a:r>
              <a:rPr lang="en-US" sz="2800" b="1" dirty="0"/>
              <a:t>11.07.2023</a:t>
            </a:r>
          </a:p>
          <a:p>
            <a:pPr algn="l"/>
            <a:r>
              <a:rPr lang="en-US" sz="2200" dirty="0">
                <a:solidFill>
                  <a:schemeClr val="tx2">
                    <a:lumMod val="60000"/>
                    <a:lumOff val="40000"/>
                  </a:schemeClr>
                </a:solidFill>
              </a:rPr>
              <a:t>B149 AWS &amp; DevOps</a:t>
            </a:r>
            <a:br>
              <a:rPr lang="en-US" sz="2200" dirty="0">
                <a:solidFill>
                  <a:schemeClr val="tx2">
                    <a:lumMod val="60000"/>
                    <a:lumOff val="40000"/>
                  </a:schemeClr>
                </a:solidFill>
              </a:rPr>
            </a:br>
            <a:r>
              <a:rPr lang="en-US" sz="2200" dirty="0">
                <a:solidFill>
                  <a:schemeClr val="tx2">
                    <a:lumMod val="60000"/>
                    <a:lumOff val="40000"/>
                  </a:schemeClr>
                </a:solidFill>
              </a:rPr>
              <a:t>B146 Cyber Security</a:t>
            </a:r>
            <a:endParaRPr lang="en-US" sz="2200" dirty="0"/>
          </a:p>
          <a:p>
            <a:pPr algn="l"/>
            <a:endParaRPr lang="en-TR" sz="2200" dirty="0"/>
          </a:p>
        </p:txBody>
      </p:sp>
      <p:pic>
        <p:nvPicPr>
          <p:cNvPr id="16" name="Picture 3" descr="A colorful light bulb with business icons">
            <a:extLst>
              <a:ext uri="{FF2B5EF4-FFF2-40B4-BE49-F238E27FC236}">
                <a16:creationId xmlns:a16="http://schemas.microsoft.com/office/drawing/2014/main" id="{225EE30B-71B7-236B-E02F-D7A3C2383EDD}"/>
              </a:ext>
            </a:extLst>
          </p:cNvPr>
          <p:cNvPicPr>
            <a:picLocks noChangeAspect="1"/>
          </p:cNvPicPr>
          <p:nvPr/>
        </p:nvPicPr>
        <p:blipFill rotWithShape="1">
          <a:blip r:embed="rId2"/>
          <a:srcRect l="17908" r="26093" b="1"/>
          <a:stretch/>
        </p:blipFill>
        <p:spPr>
          <a:xfrm>
            <a:off x="-6472" y="10"/>
            <a:ext cx="5486394" cy="6857982"/>
          </a:xfrm>
          <a:prstGeom prst="rect">
            <a:avLst/>
          </a:prstGeom>
        </p:spPr>
      </p:pic>
      <p:pic>
        <p:nvPicPr>
          <p:cNvPr id="1030" name="Picture 6" descr="Institutional | Techpro Education">
            <a:extLst>
              <a:ext uri="{FF2B5EF4-FFF2-40B4-BE49-F238E27FC236}">
                <a16:creationId xmlns:a16="http://schemas.microsoft.com/office/drawing/2014/main" id="{FC920835-2593-77EA-3C70-51EB45776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07" y="685799"/>
            <a:ext cx="1941969" cy="90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94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lstStyle/>
          <a:p>
            <a:r>
              <a:rPr lang="en-TR" b="1" dirty="0"/>
              <a:t>Bugün ne yapıyoruz?</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BC2725C-CB06-63E9-488B-11108EB6647E}"/>
              </a:ext>
            </a:extLst>
          </p:cNvPr>
          <p:cNvSpPr>
            <a:spLocks noGrp="1"/>
          </p:cNvSpPr>
          <p:nvPr>
            <p:ph idx="1"/>
          </p:nvPr>
        </p:nvSpPr>
        <p:spPr/>
        <p:txBody>
          <a:bodyPr>
            <a:normAutofit fontScale="62500" lnSpcReduction="20000"/>
          </a:bodyPr>
          <a:lstStyle/>
          <a:p>
            <a:r>
              <a:rPr lang="en-TR" sz="4000" dirty="0"/>
              <a:t>SDLC Metodları nelerdir?</a:t>
            </a:r>
          </a:p>
          <a:p>
            <a:pPr lvl="1"/>
            <a:r>
              <a:rPr lang="en-TR" sz="3800" dirty="0"/>
              <a:t>Waterfall</a:t>
            </a:r>
          </a:p>
          <a:p>
            <a:pPr lvl="1"/>
            <a:r>
              <a:rPr lang="en-TR" sz="3800" dirty="0"/>
              <a:t>V Model</a:t>
            </a:r>
          </a:p>
          <a:p>
            <a:pPr lvl="1"/>
            <a:r>
              <a:rPr lang="en-TR" sz="3800" dirty="0"/>
              <a:t>Spiral</a:t>
            </a:r>
          </a:p>
          <a:p>
            <a:pPr lvl="1"/>
            <a:r>
              <a:rPr lang="en-TR" sz="3800" dirty="0"/>
              <a:t>Prototip</a:t>
            </a:r>
          </a:p>
          <a:p>
            <a:pPr lvl="1"/>
            <a:r>
              <a:rPr lang="en-TR" sz="3800" dirty="0"/>
              <a:t>Agile </a:t>
            </a:r>
          </a:p>
          <a:p>
            <a:pPr lvl="2"/>
            <a:r>
              <a:rPr lang="en-TR" sz="3400" dirty="0"/>
              <a:t>Scrum nedir?</a:t>
            </a:r>
          </a:p>
          <a:p>
            <a:pPr lvl="2"/>
            <a:r>
              <a:rPr lang="en-TR" sz="3400" dirty="0"/>
              <a:t>Scrum Team</a:t>
            </a:r>
          </a:p>
          <a:p>
            <a:pPr lvl="3"/>
            <a:r>
              <a:rPr lang="en-TR" sz="3200" dirty="0"/>
              <a:t>Product Owner (PO)</a:t>
            </a:r>
          </a:p>
          <a:p>
            <a:pPr lvl="3"/>
            <a:r>
              <a:rPr lang="en-TR" sz="3200" dirty="0"/>
              <a:t>Scrum Master</a:t>
            </a:r>
          </a:p>
          <a:p>
            <a:pPr lvl="3"/>
            <a:r>
              <a:rPr lang="en-TR" sz="3200" dirty="0"/>
              <a:t>Development Team</a:t>
            </a:r>
          </a:p>
          <a:p>
            <a:r>
              <a:rPr lang="en-TR" sz="4000" dirty="0">
                <a:solidFill>
                  <a:srgbClr val="C00000"/>
                </a:solidFill>
              </a:rPr>
              <a:t>Kahoot</a:t>
            </a:r>
          </a:p>
        </p:txBody>
      </p:sp>
      <p:pic>
        <p:nvPicPr>
          <p:cNvPr id="19458" name="Picture 2" descr="SDLC « MISSözlük">
            <a:extLst>
              <a:ext uri="{FF2B5EF4-FFF2-40B4-BE49-F238E27FC236}">
                <a16:creationId xmlns:a16="http://schemas.microsoft.com/office/drawing/2014/main" id="{B33B3122-92AB-0836-80CD-2851CC7576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194" y="1877504"/>
            <a:ext cx="6040875" cy="3089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6899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SDLC Metodları</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50DD550D-2664-BFB9-7E0B-BBC46016EFC2}"/>
              </a:ext>
            </a:extLst>
          </p:cNvPr>
          <p:cNvSpPr txBox="1"/>
          <p:nvPr/>
        </p:nvSpPr>
        <p:spPr>
          <a:xfrm>
            <a:off x="851400" y="3983572"/>
            <a:ext cx="1016112" cy="646331"/>
          </a:xfrm>
          <a:prstGeom prst="rect">
            <a:avLst/>
          </a:prstGeom>
          <a:noFill/>
        </p:spPr>
        <p:txBody>
          <a:bodyPr wrap="none" rtlCol="0">
            <a:spAutoFit/>
          </a:bodyPr>
          <a:lstStyle/>
          <a:p>
            <a:pPr algn="ctr"/>
            <a:r>
              <a:rPr lang="en-US" b="1" dirty="0">
                <a:solidFill>
                  <a:srgbClr val="C00000"/>
                </a:solidFill>
              </a:rPr>
              <a:t>Waterfall</a:t>
            </a:r>
          </a:p>
          <a:p>
            <a:pPr algn="ctr"/>
            <a:r>
              <a:rPr lang="en-US" b="1" dirty="0"/>
              <a:t>(Şelale)</a:t>
            </a:r>
            <a:endParaRPr lang="en-TR" b="1" dirty="0"/>
          </a:p>
        </p:txBody>
      </p:sp>
      <p:sp>
        <p:nvSpPr>
          <p:cNvPr id="12" name="TextBox 11">
            <a:extLst>
              <a:ext uri="{FF2B5EF4-FFF2-40B4-BE49-F238E27FC236}">
                <a16:creationId xmlns:a16="http://schemas.microsoft.com/office/drawing/2014/main" id="{EF8CF732-4434-B99A-24BC-578FC803AB25}"/>
              </a:ext>
            </a:extLst>
          </p:cNvPr>
          <p:cNvSpPr txBox="1"/>
          <p:nvPr/>
        </p:nvSpPr>
        <p:spPr>
          <a:xfrm>
            <a:off x="3173895" y="3981544"/>
            <a:ext cx="968535" cy="369332"/>
          </a:xfrm>
          <a:prstGeom prst="rect">
            <a:avLst/>
          </a:prstGeom>
          <a:noFill/>
        </p:spPr>
        <p:txBody>
          <a:bodyPr wrap="none" rtlCol="0">
            <a:spAutoFit/>
          </a:bodyPr>
          <a:lstStyle/>
          <a:p>
            <a:pPr algn="ctr"/>
            <a:r>
              <a:rPr lang="en-US" b="1" dirty="0">
                <a:solidFill>
                  <a:srgbClr val="C00000"/>
                </a:solidFill>
              </a:rPr>
              <a:t>V Model</a:t>
            </a:r>
            <a:endParaRPr lang="en-TR" b="1" dirty="0">
              <a:solidFill>
                <a:srgbClr val="C00000"/>
              </a:solidFill>
            </a:endParaRPr>
          </a:p>
        </p:txBody>
      </p:sp>
      <p:sp>
        <p:nvSpPr>
          <p:cNvPr id="13" name="TextBox 12">
            <a:extLst>
              <a:ext uri="{FF2B5EF4-FFF2-40B4-BE49-F238E27FC236}">
                <a16:creationId xmlns:a16="http://schemas.microsoft.com/office/drawing/2014/main" id="{45A4F94A-9465-61B9-3D35-A1874B85C0C1}"/>
              </a:ext>
            </a:extLst>
          </p:cNvPr>
          <p:cNvSpPr txBox="1"/>
          <p:nvPr/>
        </p:nvSpPr>
        <p:spPr>
          <a:xfrm>
            <a:off x="7382527" y="3935377"/>
            <a:ext cx="934871" cy="369332"/>
          </a:xfrm>
          <a:prstGeom prst="rect">
            <a:avLst/>
          </a:prstGeom>
          <a:noFill/>
        </p:spPr>
        <p:txBody>
          <a:bodyPr wrap="none" rtlCol="0">
            <a:spAutoFit/>
          </a:bodyPr>
          <a:lstStyle/>
          <a:p>
            <a:pPr algn="ctr"/>
            <a:r>
              <a:rPr lang="en-US" b="1" dirty="0">
                <a:solidFill>
                  <a:srgbClr val="C00000"/>
                </a:solidFill>
              </a:rPr>
              <a:t>Prototip</a:t>
            </a:r>
            <a:endParaRPr lang="en-TR" b="1" dirty="0">
              <a:solidFill>
                <a:srgbClr val="C00000"/>
              </a:solidFill>
            </a:endParaRPr>
          </a:p>
        </p:txBody>
      </p:sp>
      <p:sp>
        <p:nvSpPr>
          <p:cNvPr id="19" name="TextBox 18">
            <a:extLst>
              <a:ext uri="{FF2B5EF4-FFF2-40B4-BE49-F238E27FC236}">
                <a16:creationId xmlns:a16="http://schemas.microsoft.com/office/drawing/2014/main" id="{C103875E-6B12-78ED-FD41-5BAEE2427640}"/>
              </a:ext>
            </a:extLst>
          </p:cNvPr>
          <p:cNvSpPr txBox="1"/>
          <p:nvPr/>
        </p:nvSpPr>
        <p:spPr>
          <a:xfrm>
            <a:off x="5414466" y="3981543"/>
            <a:ext cx="696024" cy="369332"/>
          </a:xfrm>
          <a:prstGeom prst="rect">
            <a:avLst/>
          </a:prstGeom>
          <a:noFill/>
        </p:spPr>
        <p:txBody>
          <a:bodyPr wrap="none" rtlCol="0">
            <a:spAutoFit/>
          </a:bodyPr>
          <a:lstStyle/>
          <a:p>
            <a:pPr algn="ctr"/>
            <a:r>
              <a:rPr lang="en-US" b="1" dirty="0">
                <a:solidFill>
                  <a:srgbClr val="C00000"/>
                </a:solidFill>
              </a:rPr>
              <a:t>Spiral</a:t>
            </a:r>
            <a:endParaRPr lang="en-TR" b="1" dirty="0">
              <a:solidFill>
                <a:srgbClr val="C00000"/>
              </a:solidFill>
            </a:endParaRPr>
          </a:p>
        </p:txBody>
      </p:sp>
      <p:sp>
        <p:nvSpPr>
          <p:cNvPr id="5" name="TextBox 4">
            <a:extLst>
              <a:ext uri="{FF2B5EF4-FFF2-40B4-BE49-F238E27FC236}">
                <a16:creationId xmlns:a16="http://schemas.microsoft.com/office/drawing/2014/main" id="{F507DCBF-51E4-55AD-76A6-3825F3A2F087}"/>
              </a:ext>
            </a:extLst>
          </p:cNvPr>
          <p:cNvSpPr txBox="1"/>
          <p:nvPr/>
        </p:nvSpPr>
        <p:spPr>
          <a:xfrm>
            <a:off x="960699" y="5006315"/>
            <a:ext cx="9502815" cy="1200329"/>
          </a:xfrm>
          <a:prstGeom prst="rect">
            <a:avLst/>
          </a:prstGeom>
          <a:noFill/>
        </p:spPr>
        <p:txBody>
          <a:bodyPr wrap="square" rtlCol="0">
            <a:spAutoFit/>
          </a:bodyPr>
          <a:lstStyle/>
          <a:p>
            <a:pPr algn="ctr"/>
            <a:r>
              <a:rPr lang="en-US" b="1" dirty="0"/>
              <a:t>Yazılım geliştirme modeli yazılımın gerçekleştirilebilmesi için gerekli</a:t>
            </a:r>
          </a:p>
          <a:p>
            <a:pPr algn="ctr"/>
            <a:r>
              <a:rPr lang="en-US" b="1" dirty="0"/>
              <a:t>stratejiyi ifade eder ki bu strateji bir dizi aktiviteyi ve olayları</a:t>
            </a:r>
          </a:p>
          <a:p>
            <a:pPr algn="ctr"/>
            <a:r>
              <a:rPr lang="en-US" b="1" dirty="0"/>
              <a:t>içermektedir.</a:t>
            </a:r>
          </a:p>
          <a:p>
            <a:pPr algn="ctr"/>
            <a:r>
              <a:rPr lang="en-US" b="1" dirty="0"/>
              <a:t>Dikkat edilmesi gereken nokta çözüm istenen ürüne ve sürece uygun modelin seçilebilmesidir.</a:t>
            </a:r>
            <a:endParaRPr lang="en-TR" b="1" dirty="0"/>
          </a:p>
        </p:txBody>
      </p:sp>
      <p:sp>
        <p:nvSpPr>
          <p:cNvPr id="3" name="TextBox 2">
            <a:extLst>
              <a:ext uri="{FF2B5EF4-FFF2-40B4-BE49-F238E27FC236}">
                <a16:creationId xmlns:a16="http://schemas.microsoft.com/office/drawing/2014/main" id="{89F55EA4-C66A-3788-B6F3-3B0A906B11B3}"/>
              </a:ext>
            </a:extLst>
          </p:cNvPr>
          <p:cNvSpPr txBox="1"/>
          <p:nvPr/>
        </p:nvSpPr>
        <p:spPr>
          <a:xfrm>
            <a:off x="10234395" y="3935377"/>
            <a:ext cx="845103" cy="646331"/>
          </a:xfrm>
          <a:prstGeom prst="rect">
            <a:avLst/>
          </a:prstGeom>
          <a:noFill/>
        </p:spPr>
        <p:txBody>
          <a:bodyPr wrap="none" rtlCol="0">
            <a:spAutoFit/>
          </a:bodyPr>
          <a:lstStyle/>
          <a:p>
            <a:pPr algn="ctr"/>
            <a:r>
              <a:rPr lang="en-US" b="1" dirty="0">
                <a:solidFill>
                  <a:srgbClr val="C00000"/>
                </a:solidFill>
              </a:rPr>
              <a:t>Agile</a:t>
            </a:r>
          </a:p>
          <a:p>
            <a:pPr algn="ctr"/>
            <a:r>
              <a:rPr lang="en-US" b="1" dirty="0"/>
              <a:t>(Çevik)</a:t>
            </a:r>
            <a:endParaRPr lang="en-TR" b="1" dirty="0"/>
          </a:p>
        </p:txBody>
      </p:sp>
      <p:pic>
        <p:nvPicPr>
          <p:cNvPr id="28674" name="Picture 2" descr="What Is Waterfall Project Management? | TechnologyAdvice">
            <a:extLst>
              <a:ext uri="{FF2B5EF4-FFF2-40B4-BE49-F238E27FC236}">
                <a16:creationId xmlns:a16="http://schemas.microsoft.com/office/drawing/2014/main" id="{9BB50761-7B5F-55F1-92BD-166E95345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731" y="2596687"/>
            <a:ext cx="1723563" cy="1338690"/>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V Model SDLC: Verification and Validation Model |Professionalqa.com">
            <a:extLst>
              <a:ext uri="{FF2B5EF4-FFF2-40B4-BE49-F238E27FC236}">
                <a16:creationId xmlns:a16="http://schemas.microsoft.com/office/drawing/2014/main" id="{29783B3F-109C-C45B-708D-6D0629A361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4642" y="2596687"/>
            <a:ext cx="1387040" cy="1338690"/>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What is Spiral Model and How is it Used?">
            <a:extLst>
              <a:ext uri="{FF2B5EF4-FFF2-40B4-BE49-F238E27FC236}">
                <a16:creationId xmlns:a16="http://schemas.microsoft.com/office/drawing/2014/main" id="{40E4E348-64F7-7E17-A26F-4E970AA91A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09516" y="2596687"/>
            <a:ext cx="1305925" cy="1338690"/>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Prototyping Methodology | Download Scientific Diagram">
            <a:extLst>
              <a:ext uri="{FF2B5EF4-FFF2-40B4-BE49-F238E27FC236}">
                <a16:creationId xmlns:a16="http://schemas.microsoft.com/office/drawing/2014/main" id="{56D0FAA7-8940-0200-DB7D-DBAF9533FC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1474" y="2922623"/>
            <a:ext cx="1686104" cy="83036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A0B0D9-DDF6-4445-7A92-E7BCED4B8869}"/>
              </a:ext>
            </a:extLst>
          </p:cNvPr>
          <p:cNvPicPr>
            <a:picLocks noChangeAspect="1"/>
          </p:cNvPicPr>
          <p:nvPr/>
        </p:nvPicPr>
        <p:blipFill>
          <a:blip r:embed="rId7"/>
          <a:stretch>
            <a:fillRect/>
          </a:stretch>
        </p:blipFill>
        <p:spPr>
          <a:xfrm>
            <a:off x="9436729" y="1932302"/>
            <a:ext cx="2440434" cy="1980642"/>
          </a:xfrm>
          <a:prstGeom prst="rect">
            <a:avLst/>
          </a:prstGeom>
        </p:spPr>
      </p:pic>
    </p:spTree>
    <p:extLst>
      <p:ext uri="{BB962C8B-B14F-4D97-AF65-F5344CB8AC3E}">
        <p14:creationId xmlns:p14="http://schemas.microsoft.com/office/powerpoint/2010/main" val="6368298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Waterfall (Şelale)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descr="What Is Waterfall Project Management? | TechnologyAdvice">
            <a:extLst>
              <a:ext uri="{FF2B5EF4-FFF2-40B4-BE49-F238E27FC236}">
                <a16:creationId xmlns:a16="http://schemas.microsoft.com/office/drawing/2014/main" id="{9BB50761-7B5F-55F1-92BD-166E953457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1282" y="2096881"/>
            <a:ext cx="4717230" cy="366386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6" y="1825625"/>
            <a:ext cx="6501036" cy="4206383"/>
          </a:xfrm>
        </p:spPr>
        <p:txBody>
          <a:bodyPr>
            <a:normAutofit fontScale="85000" lnSpcReduction="20000"/>
          </a:bodyPr>
          <a:lstStyle/>
          <a:p>
            <a:pPr algn="just"/>
            <a:r>
              <a:rPr lang="en-US" sz="3400" dirty="0"/>
              <a:t>Şelale modeli (Waterfall) proje yönetim süreci; analiz, tasarım, yazılım, test, yayın gibi fazlardan oluşur.</a:t>
            </a:r>
          </a:p>
          <a:p>
            <a:pPr algn="just"/>
            <a:r>
              <a:rPr lang="en-US" sz="3400" dirty="0"/>
              <a:t>Geleneksel bir yöntemdir; süreçler tıpkı bir şelale gibi yukarıdan aşağıya doğrusal olarak işler.</a:t>
            </a:r>
          </a:p>
          <a:p>
            <a:pPr algn="just"/>
            <a:r>
              <a:rPr lang="en-US" sz="3400" dirty="0"/>
              <a:t>Bir faz tamamlanıp yenisine geçildiğinde, bir önceki faza geri dönülmez.</a:t>
            </a:r>
          </a:p>
          <a:p>
            <a:pPr algn="just"/>
            <a:r>
              <a:rPr lang="en-US" sz="3400" dirty="0"/>
              <a:t>Stakeholder, </a:t>
            </a:r>
            <a:r>
              <a:rPr lang="en-US" sz="3400" b="1" dirty="0">
                <a:highlight>
                  <a:srgbClr val="00FF00"/>
                </a:highlight>
              </a:rPr>
              <a:t>proje tamamlandıktan sonra </a:t>
            </a:r>
            <a:r>
              <a:rPr lang="en-US" sz="3400" dirty="0"/>
              <a:t>ürünü görebilir.</a:t>
            </a:r>
            <a:endParaRPr lang="en-TR" sz="3400" dirty="0"/>
          </a:p>
        </p:txBody>
      </p:sp>
    </p:spTree>
    <p:extLst>
      <p:ext uri="{BB962C8B-B14F-4D97-AF65-F5344CB8AC3E}">
        <p14:creationId xmlns:p14="http://schemas.microsoft.com/office/powerpoint/2010/main" val="1007486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lstStyle/>
          <a:p>
            <a:r>
              <a:rPr lang="en-TR" b="1" dirty="0"/>
              <a:t>Bugün ne yapıyoruz?</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BC2725C-CB06-63E9-488B-11108EB6647E}"/>
              </a:ext>
            </a:extLst>
          </p:cNvPr>
          <p:cNvSpPr>
            <a:spLocks noGrp="1"/>
          </p:cNvSpPr>
          <p:nvPr>
            <p:ph idx="1"/>
          </p:nvPr>
        </p:nvSpPr>
        <p:spPr/>
        <p:txBody>
          <a:bodyPr>
            <a:normAutofit fontScale="77500" lnSpcReduction="20000"/>
          </a:bodyPr>
          <a:lstStyle/>
          <a:p>
            <a:r>
              <a:rPr lang="en-TR" sz="4000" dirty="0"/>
              <a:t>SDLC nedir?</a:t>
            </a:r>
          </a:p>
          <a:p>
            <a:r>
              <a:rPr lang="en-US" sz="4000" dirty="0"/>
              <a:t>SDLC’ nin önemi ve faydaları nelerdir?</a:t>
            </a:r>
          </a:p>
          <a:p>
            <a:r>
              <a:rPr lang="en-TR" sz="4000" dirty="0"/>
              <a:t>SDLC’ nin temel aşamaları nelerdir?</a:t>
            </a:r>
          </a:p>
          <a:p>
            <a:r>
              <a:rPr lang="en-TR" sz="4000" dirty="0"/>
              <a:t>SDLC takımı kimlerden oluşur?</a:t>
            </a:r>
          </a:p>
          <a:p>
            <a:r>
              <a:rPr lang="en-TR" sz="4000" dirty="0"/>
              <a:t>SDLC takımı görevleri nelerdir?</a:t>
            </a:r>
          </a:p>
          <a:p>
            <a:r>
              <a:rPr lang="en-TR" sz="4000" dirty="0"/>
              <a:t>Cyber Security için SDLC</a:t>
            </a:r>
          </a:p>
          <a:p>
            <a:r>
              <a:rPr lang="en-TR" sz="4000" dirty="0"/>
              <a:t>DevOps için SDLC</a:t>
            </a:r>
          </a:p>
          <a:p>
            <a:r>
              <a:rPr lang="en-TR" sz="4000" dirty="0">
                <a:solidFill>
                  <a:srgbClr val="C00000"/>
                </a:solidFill>
              </a:rPr>
              <a:t>Kahoot</a:t>
            </a:r>
          </a:p>
        </p:txBody>
      </p:sp>
      <p:pic>
        <p:nvPicPr>
          <p:cNvPr id="2050" name="Picture 2" descr="Software development life cycle (SDLC) — A quick overview">
            <a:extLst>
              <a:ext uri="{FF2B5EF4-FFF2-40B4-BE49-F238E27FC236}">
                <a16:creationId xmlns:a16="http://schemas.microsoft.com/office/drawing/2014/main" id="{0BE9717A-F268-5D17-9D3A-031E860EB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6304" y="1353548"/>
            <a:ext cx="4595071" cy="46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575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Waterfall (Şelale)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fontScale="62500" lnSpcReduction="20000"/>
          </a:bodyPr>
          <a:lstStyle/>
          <a:p>
            <a:pPr algn="just"/>
            <a:r>
              <a:rPr lang="en-US" sz="3400" dirty="0"/>
              <a:t>Analiz adımı ile başlar. Analiz adımında, tüm yazılım gereksinimleri net bir şekilde belirlenerek analiz dokümanı üretilir.</a:t>
            </a:r>
          </a:p>
          <a:p>
            <a:pPr algn="just"/>
            <a:r>
              <a:rPr lang="en-US" sz="3400" dirty="0"/>
              <a:t>Daha sonra, tasarım adımında yazılımın arayüz, veritabanı, sınıf vb. tasarımları yapılarak tasarım dokümanı üretilir.</a:t>
            </a:r>
          </a:p>
          <a:p>
            <a:pPr algn="just"/>
            <a:r>
              <a:rPr lang="en-US" sz="3400" dirty="0"/>
              <a:t>Bir sonraki kodlama adımında yazılım analiz ve tasarım dokümanlarında belirtilen şekilde kodlanır.</a:t>
            </a:r>
          </a:p>
          <a:p>
            <a:pPr algn="just"/>
            <a:r>
              <a:rPr lang="en-US" sz="3400" dirty="0"/>
              <a:t>Test adımında analiz ve tasarım dokümanlarındaki tüm fonksiyonel ve fonksiyonel olmayan gereksinimler ve tasarımlar için test senaryoları yazılır ve bu test senaryoları icra edilerek yazılımın testleri yapılır.</a:t>
            </a:r>
          </a:p>
          <a:p>
            <a:pPr algn="just"/>
            <a:r>
              <a:rPr lang="en-US" sz="3400" dirty="0"/>
              <a:t>Test adımı sonunda, yazılımda herhangi bir hatası bulunamaz ise, entegrasyon adımına geçilir ve yazılım, canlı ortama entegre edilerek müşterinin kullanımına açılır.</a:t>
            </a:r>
          </a:p>
          <a:p>
            <a:pPr algn="just"/>
            <a:endParaRPr lang="en-TR" sz="3400" dirty="0"/>
          </a:p>
        </p:txBody>
      </p:sp>
      <p:pic>
        <p:nvPicPr>
          <p:cNvPr id="30722" name="Picture 2" descr="What is the Waterfall software development methodology and is it still  relevant?">
            <a:extLst>
              <a:ext uri="{FF2B5EF4-FFF2-40B4-BE49-F238E27FC236}">
                <a16:creationId xmlns:a16="http://schemas.microsoft.com/office/drawing/2014/main" id="{6356F36D-4527-ACC8-3E0C-55A8BDECE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911" y="1716043"/>
            <a:ext cx="4282391" cy="3425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95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Waterfall (Şelale)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3" y="2176041"/>
            <a:ext cx="3866182" cy="3867541"/>
          </a:xfrm>
        </p:spPr>
        <p:txBody>
          <a:bodyPr>
            <a:normAutofit fontScale="85000" lnSpcReduction="20000"/>
          </a:bodyPr>
          <a:lstStyle/>
          <a:p>
            <a:pPr marL="0" indent="0" algn="ctr">
              <a:buNone/>
            </a:pPr>
            <a:r>
              <a:rPr lang="en-US" sz="3600" b="1" dirty="0">
                <a:solidFill>
                  <a:srgbClr val="00B050"/>
                </a:solidFill>
              </a:rPr>
              <a:t>Avantajlar</a:t>
            </a:r>
          </a:p>
          <a:p>
            <a:pPr marL="0" indent="0" algn="ctr">
              <a:buNone/>
            </a:pPr>
            <a:endParaRPr lang="en-US" sz="3400" dirty="0">
              <a:solidFill>
                <a:srgbClr val="00B050"/>
              </a:solidFill>
            </a:endParaRPr>
          </a:p>
          <a:p>
            <a:pPr algn="ctr"/>
            <a:r>
              <a:rPr lang="en-US" sz="2800" dirty="0"/>
              <a:t>Proje bilgisini aktarmak daha </a:t>
            </a:r>
            <a:r>
              <a:rPr lang="en-US" sz="2800" b="1" dirty="0"/>
              <a:t>kolaydır</a:t>
            </a:r>
            <a:r>
              <a:rPr lang="en-US" sz="2800" dirty="0"/>
              <a:t>.</a:t>
            </a:r>
          </a:p>
          <a:p>
            <a:pPr algn="ctr"/>
            <a:r>
              <a:rPr lang="en-US" sz="2800" dirty="0"/>
              <a:t>Projeyi yönetmek daha </a:t>
            </a:r>
            <a:r>
              <a:rPr lang="en-US" sz="2800" b="1" dirty="0"/>
              <a:t>kolaydır</a:t>
            </a:r>
            <a:r>
              <a:rPr lang="en-US" sz="2800" dirty="0"/>
              <a:t>.</a:t>
            </a:r>
          </a:p>
          <a:p>
            <a:pPr algn="ctr"/>
            <a:r>
              <a:rPr lang="en-US" sz="2800" dirty="0"/>
              <a:t>Küçük projeler için daha </a:t>
            </a:r>
            <a:r>
              <a:rPr lang="en-US" sz="2800" b="1" dirty="0"/>
              <a:t>iyidir</a:t>
            </a:r>
            <a:r>
              <a:rPr lang="en-US" sz="2800" dirty="0"/>
              <a:t>.</a:t>
            </a:r>
          </a:p>
          <a:p>
            <a:pPr algn="ctr"/>
            <a:r>
              <a:rPr lang="en-US" sz="2800" dirty="0"/>
              <a:t>Görevler mümkün olduğunca </a:t>
            </a:r>
            <a:r>
              <a:rPr lang="en-US" sz="2800" b="1" dirty="0"/>
              <a:t>sabit kalır</a:t>
            </a:r>
            <a:r>
              <a:rPr lang="en-US" sz="2800" dirty="0"/>
              <a:t>.</a:t>
            </a:r>
          </a:p>
          <a:p>
            <a:pPr algn="ctr"/>
            <a:endParaRPr lang="en-US" sz="3400" dirty="0"/>
          </a:p>
          <a:p>
            <a:pPr algn="ctr"/>
            <a:endParaRPr lang="en-US" sz="3400" dirty="0"/>
          </a:p>
          <a:p>
            <a:pPr algn="ctr"/>
            <a:endParaRPr lang="en-US" sz="3400" dirty="0"/>
          </a:p>
        </p:txBody>
      </p:sp>
      <p:pic>
        <p:nvPicPr>
          <p:cNvPr id="31746" name="Picture 2" descr="Depo Çeşitlerinin Avantajları ve Dezavantajları 2 | Lojistikçilerin Sesi">
            <a:extLst>
              <a:ext uri="{FF2B5EF4-FFF2-40B4-BE49-F238E27FC236}">
                <a16:creationId xmlns:a16="http://schemas.microsoft.com/office/drawing/2014/main" id="{2CF0CC32-36D5-BD3E-8382-CEE3223EE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682" y="1597875"/>
            <a:ext cx="2850635" cy="163167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152ED4C-74F3-43C3-64A5-ACD443BBD9CB}"/>
              </a:ext>
            </a:extLst>
          </p:cNvPr>
          <p:cNvSpPr txBox="1">
            <a:spLocks/>
          </p:cNvSpPr>
          <p:nvPr/>
        </p:nvSpPr>
        <p:spPr>
          <a:xfrm>
            <a:off x="7905195" y="2176041"/>
            <a:ext cx="3866182" cy="386754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solidFill>
                  <a:srgbClr val="C00000"/>
                </a:solidFill>
              </a:rPr>
              <a:t>Dezavantajlar</a:t>
            </a:r>
          </a:p>
          <a:p>
            <a:pPr marL="0" indent="0" algn="ctr">
              <a:buNone/>
            </a:pPr>
            <a:endParaRPr lang="en-US" b="1" dirty="0">
              <a:solidFill>
                <a:srgbClr val="C00000"/>
              </a:solidFill>
            </a:endParaRPr>
          </a:p>
          <a:p>
            <a:pPr algn="ctr"/>
            <a:r>
              <a:rPr lang="en-US" dirty="0"/>
              <a:t>Değişim ve yenilik </a:t>
            </a:r>
            <a:r>
              <a:rPr lang="en-US" b="1" dirty="0"/>
              <a:t>zordur</a:t>
            </a:r>
            <a:r>
              <a:rPr lang="en-US" dirty="0"/>
              <a:t>.</a:t>
            </a:r>
          </a:p>
          <a:p>
            <a:pPr algn="ctr"/>
            <a:r>
              <a:rPr lang="en-US" dirty="0"/>
              <a:t>Müşteri öngörü ve önerileri </a:t>
            </a:r>
            <a:r>
              <a:rPr lang="en-US" b="1" dirty="0"/>
              <a:t>önemsenmez</a:t>
            </a:r>
            <a:r>
              <a:rPr lang="en-US" dirty="0"/>
              <a:t>.</a:t>
            </a:r>
          </a:p>
          <a:p>
            <a:pPr algn="ctr"/>
            <a:r>
              <a:rPr lang="en-US" dirty="0"/>
              <a:t>Projenin bitimine kadar çalışan </a:t>
            </a:r>
            <a:r>
              <a:rPr lang="en-US" b="1" dirty="0"/>
              <a:t>ürün yok</a:t>
            </a:r>
            <a:r>
              <a:rPr lang="en-US" dirty="0"/>
              <a:t>.</a:t>
            </a:r>
          </a:p>
          <a:p>
            <a:pPr algn="ctr"/>
            <a:r>
              <a:rPr lang="en-US" dirty="0"/>
              <a:t>Beklenmedik riskleri kolayca </a:t>
            </a:r>
            <a:r>
              <a:rPr lang="en-US" b="1" dirty="0"/>
              <a:t>ele alınmaz</a:t>
            </a:r>
            <a:r>
              <a:rPr lang="en-US" dirty="0"/>
              <a:t>.</a:t>
            </a:r>
          </a:p>
          <a:p>
            <a:pPr algn="ctr"/>
            <a:endParaRPr lang="en-US" dirty="0"/>
          </a:p>
          <a:p>
            <a:pPr algn="ctr"/>
            <a:endParaRPr lang="en-US" dirty="0"/>
          </a:p>
        </p:txBody>
      </p:sp>
    </p:spTree>
    <p:extLst>
      <p:ext uri="{BB962C8B-B14F-4D97-AF65-F5344CB8AC3E}">
        <p14:creationId xmlns:p14="http://schemas.microsoft.com/office/powerpoint/2010/main" val="39527020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Waterfall (Şelale)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descr="What is an example of a waterfall model in software engineering? - Quora">
            <a:extLst>
              <a:ext uri="{FF2B5EF4-FFF2-40B4-BE49-F238E27FC236}">
                <a16:creationId xmlns:a16="http://schemas.microsoft.com/office/drawing/2014/main" id="{33E02D4E-B83C-0B2A-EDA5-6CE602E90A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3424" y="2543490"/>
            <a:ext cx="4159431" cy="2770651"/>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fontScale="92500" lnSpcReduction="10000"/>
          </a:bodyPr>
          <a:lstStyle/>
          <a:p>
            <a:pPr algn="just"/>
            <a:r>
              <a:rPr lang="en-US" sz="3400" dirty="0"/>
              <a:t>Şelale modelinde analiz ve tasarım aşamaları oldukça detaylı yapıldığından, bu adımlar uzun sürmektedir. </a:t>
            </a:r>
          </a:p>
          <a:p>
            <a:pPr algn="just"/>
            <a:r>
              <a:rPr lang="en-US" sz="3400" dirty="0"/>
              <a:t>Ancak, analiz ve tasarım aşamalarında gereksinimlerin ve tasarımın net bir şekilde ortaya konulmasından dolayı,  kodlama ve test aşamaları çok kısa sürmektedir. </a:t>
            </a:r>
          </a:p>
          <a:p>
            <a:pPr algn="just"/>
            <a:r>
              <a:rPr lang="en-US" sz="3400" dirty="0"/>
              <a:t>Test aşamasında çıkan hata sayısı azdır.</a:t>
            </a:r>
          </a:p>
          <a:p>
            <a:pPr algn="just"/>
            <a:endParaRPr lang="en-TR" sz="3400" dirty="0"/>
          </a:p>
        </p:txBody>
      </p:sp>
    </p:spTree>
    <p:extLst>
      <p:ext uri="{BB962C8B-B14F-4D97-AF65-F5344CB8AC3E}">
        <p14:creationId xmlns:p14="http://schemas.microsoft.com/office/powerpoint/2010/main" val="20115980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V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fontScale="77500" lnSpcReduction="20000"/>
          </a:bodyPr>
          <a:lstStyle/>
          <a:p>
            <a:pPr algn="just"/>
            <a:r>
              <a:rPr lang="en-US" sz="3400" dirty="0"/>
              <a:t>V modeli,  Doğrulama (</a:t>
            </a:r>
            <a:r>
              <a:rPr lang="en-US" sz="3400" b="1" dirty="0">
                <a:highlight>
                  <a:srgbClr val="00FF00"/>
                </a:highlight>
              </a:rPr>
              <a:t>verification</a:t>
            </a:r>
            <a:r>
              <a:rPr lang="en-US" sz="3400" dirty="0"/>
              <a:t>) ve Onaylama (</a:t>
            </a:r>
            <a:r>
              <a:rPr lang="en-US" sz="3400" b="1" dirty="0">
                <a:highlight>
                  <a:srgbClr val="00FF00"/>
                </a:highlight>
              </a:rPr>
              <a:t>validation</a:t>
            </a:r>
            <a:r>
              <a:rPr lang="en-US" sz="3400" dirty="0"/>
              <a:t>)  modeli anlamına gelir. </a:t>
            </a:r>
          </a:p>
          <a:p>
            <a:pPr algn="just"/>
            <a:r>
              <a:rPr lang="en-US" sz="3400" dirty="0"/>
              <a:t>Tıpkı şelale modelinde olduğu gibi yazılım yaşam döngüsü adımları V şeklinde sıralı bir şekilde uygulanır. </a:t>
            </a:r>
          </a:p>
          <a:p>
            <a:pPr algn="just"/>
            <a:r>
              <a:rPr lang="en-US" sz="3400" dirty="0"/>
              <a:t>Bu modelde de her aşama bir sonraki aşama başlamadan önce tamamlanmalıdır. </a:t>
            </a:r>
          </a:p>
          <a:p>
            <a:pPr algn="just"/>
            <a:r>
              <a:rPr lang="en-US" sz="3400" dirty="0"/>
              <a:t>V Modelinin en temel özelliği “ürünün test edilmesi kendisine karşılık gelen geliştirme aşamasına paralel olarak planlanmaktadır.”.</a:t>
            </a:r>
          </a:p>
          <a:p>
            <a:pPr algn="just"/>
            <a:endParaRPr lang="en-TR" sz="3400" dirty="0"/>
          </a:p>
        </p:txBody>
      </p:sp>
      <p:pic>
        <p:nvPicPr>
          <p:cNvPr id="3" name="Picture 4" descr="V Model SDLC: Verification and Validation Model |Professionalqa.com">
            <a:extLst>
              <a:ext uri="{FF2B5EF4-FFF2-40B4-BE49-F238E27FC236}">
                <a16:creationId xmlns:a16="http://schemas.microsoft.com/office/drawing/2014/main" id="{530A24C1-8B17-2090-A034-FED2EB347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37002" y="2135129"/>
            <a:ext cx="3716941" cy="358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71431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V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3" y="2176041"/>
            <a:ext cx="3866182" cy="3867541"/>
          </a:xfrm>
        </p:spPr>
        <p:txBody>
          <a:bodyPr>
            <a:normAutofit fontScale="70000" lnSpcReduction="20000"/>
          </a:bodyPr>
          <a:lstStyle/>
          <a:p>
            <a:pPr marL="0" indent="0" algn="ctr">
              <a:buNone/>
            </a:pPr>
            <a:r>
              <a:rPr lang="en-US" sz="3600" b="1" dirty="0">
                <a:solidFill>
                  <a:srgbClr val="00B050"/>
                </a:solidFill>
              </a:rPr>
              <a:t>Avantajlar</a:t>
            </a:r>
          </a:p>
          <a:p>
            <a:pPr marL="0" indent="0" algn="ctr">
              <a:buNone/>
            </a:pPr>
            <a:endParaRPr lang="en-US" sz="3400" dirty="0">
              <a:solidFill>
                <a:srgbClr val="00B050"/>
              </a:solidFill>
            </a:endParaRPr>
          </a:p>
          <a:p>
            <a:pPr algn="ctr"/>
            <a:r>
              <a:rPr lang="en-US" sz="2800" dirty="0"/>
              <a:t>Basit ve kullanımı </a:t>
            </a:r>
            <a:r>
              <a:rPr lang="en-US" sz="2800" b="1" dirty="0"/>
              <a:t>kolaydır</a:t>
            </a:r>
            <a:r>
              <a:rPr lang="en-US" sz="2800" dirty="0"/>
              <a:t>.</a:t>
            </a:r>
          </a:p>
          <a:p>
            <a:pPr algn="ctr"/>
            <a:r>
              <a:rPr lang="en-US" sz="2800" dirty="0"/>
              <a:t>Planlama ve test tasarımı gibi test faaliyetleri kodlamadan önce gerçekleştirildiği için proje içerisinde çok </a:t>
            </a:r>
            <a:r>
              <a:rPr lang="en-US" sz="2800" b="1" dirty="0"/>
              <a:t>zaman kazandırır</a:t>
            </a:r>
            <a:r>
              <a:rPr lang="en-US" sz="2800" dirty="0"/>
              <a:t>. </a:t>
            </a:r>
          </a:p>
          <a:p>
            <a:pPr algn="ctr"/>
            <a:r>
              <a:rPr lang="en-US" sz="2800" dirty="0"/>
              <a:t>Bu nedenle şelale modeline göre daha </a:t>
            </a:r>
            <a:r>
              <a:rPr lang="en-US" sz="2800" b="1" dirty="0"/>
              <a:t>yüksek başarı şansı vardır</a:t>
            </a:r>
            <a:r>
              <a:rPr lang="en-US" sz="2800" dirty="0"/>
              <a:t>.</a:t>
            </a:r>
          </a:p>
          <a:p>
            <a:pPr algn="ctr"/>
            <a:r>
              <a:rPr lang="en-US" sz="2800" b="1" dirty="0"/>
              <a:t>Hataların bulunması </a:t>
            </a:r>
            <a:r>
              <a:rPr lang="en-US" sz="2800" dirty="0"/>
              <a:t>erken aşamada olur.</a:t>
            </a:r>
            <a:endParaRPr lang="en-US" sz="3400" dirty="0"/>
          </a:p>
        </p:txBody>
      </p:sp>
      <p:pic>
        <p:nvPicPr>
          <p:cNvPr id="31746" name="Picture 2" descr="Depo Çeşitlerinin Avantajları ve Dezavantajları 2 | Lojistikçilerin Sesi">
            <a:extLst>
              <a:ext uri="{FF2B5EF4-FFF2-40B4-BE49-F238E27FC236}">
                <a16:creationId xmlns:a16="http://schemas.microsoft.com/office/drawing/2014/main" id="{2CF0CC32-36D5-BD3E-8382-CEE3223EE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682" y="1597875"/>
            <a:ext cx="2850635" cy="163167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152ED4C-74F3-43C3-64A5-ACD443BBD9CB}"/>
              </a:ext>
            </a:extLst>
          </p:cNvPr>
          <p:cNvSpPr txBox="1">
            <a:spLocks/>
          </p:cNvSpPr>
          <p:nvPr/>
        </p:nvSpPr>
        <p:spPr>
          <a:xfrm>
            <a:off x="7905195" y="2176041"/>
            <a:ext cx="3866182" cy="3867541"/>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solidFill>
                  <a:srgbClr val="C00000"/>
                </a:solidFill>
              </a:rPr>
              <a:t>Dezavantajlar</a:t>
            </a:r>
          </a:p>
          <a:p>
            <a:pPr marL="0" indent="0" algn="ctr">
              <a:buNone/>
            </a:pPr>
            <a:endParaRPr lang="en-US" b="1" dirty="0">
              <a:solidFill>
                <a:srgbClr val="C00000"/>
              </a:solidFill>
            </a:endParaRPr>
          </a:p>
          <a:p>
            <a:pPr algn="ctr"/>
            <a:r>
              <a:rPr lang="en-US" dirty="0"/>
              <a:t>Uygulama şekli oldukça katı, </a:t>
            </a:r>
            <a:r>
              <a:rPr lang="en-US" b="1" dirty="0"/>
              <a:t>kesin kurallara bağlıdır</a:t>
            </a:r>
            <a:r>
              <a:rPr lang="en-US" dirty="0"/>
              <a:t>.</a:t>
            </a:r>
          </a:p>
          <a:p>
            <a:pPr algn="ctr"/>
            <a:r>
              <a:rPr lang="en-US" dirty="0"/>
              <a:t>Yazılım şelalede olduğu gibi geliştirme aşamasında geliştirilir, bu nedenle yazılımın </a:t>
            </a:r>
            <a:r>
              <a:rPr lang="en-US" b="1" dirty="0"/>
              <a:t>erken prototipleri üretilmez</a:t>
            </a:r>
            <a:r>
              <a:rPr lang="en-US" dirty="0"/>
              <a:t>.</a:t>
            </a:r>
          </a:p>
          <a:p>
            <a:pPr algn="ctr"/>
            <a:r>
              <a:rPr lang="en-US" dirty="0"/>
              <a:t>Herhangi bir aşamada gereksinimler üzerinde değişiklik olursa, </a:t>
            </a:r>
            <a:r>
              <a:rPr lang="en-US" b="1" dirty="0"/>
              <a:t>test belgelerinin de diğer belgeler ile birlikte güncellenmelidir</a:t>
            </a:r>
            <a:r>
              <a:rPr lang="en-US" dirty="0"/>
              <a:t>.</a:t>
            </a:r>
          </a:p>
          <a:p>
            <a:pPr algn="ctr"/>
            <a:endParaRPr lang="en-US" dirty="0"/>
          </a:p>
        </p:txBody>
      </p:sp>
    </p:spTree>
    <p:extLst>
      <p:ext uri="{BB962C8B-B14F-4D97-AF65-F5344CB8AC3E}">
        <p14:creationId xmlns:p14="http://schemas.microsoft.com/office/powerpoint/2010/main" val="3643744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Spiral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fontScale="62500" lnSpcReduction="20000"/>
          </a:bodyPr>
          <a:lstStyle/>
          <a:p>
            <a:pPr algn="just"/>
            <a:r>
              <a:rPr lang="en-US" sz="3400" dirty="0"/>
              <a:t>Tasarımı doğrusal bir süreç olarak gören diğer modellerin aksine, bu model spiral bir süreç olarak görür. Bu, yineleyici tasarım döngülerini genişleyen bir spiral olarak temsil ederek yapılır.</a:t>
            </a:r>
          </a:p>
          <a:p>
            <a:pPr algn="just"/>
            <a:r>
              <a:rPr lang="en-US" sz="3400" dirty="0"/>
              <a:t>Genellikle iç çevrimler, gereksinim tanımının rafine edilmesi için prototipleme ile birlikte ihtiyaç analizinin erken evresini ve dış spiraller yazılım tasarımını aşamalı olarak temsil eder.</a:t>
            </a:r>
          </a:p>
          <a:p>
            <a:pPr algn="just"/>
            <a:r>
              <a:rPr lang="en-US" sz="3400" dirty="0"/>
              <a:t>Her helezonda, tasarım çabalarını ve bu yineleme için ilgili riski değerlendirmek için bir risk değerlendirme aşaması vardır. </a:t>
            </a:r>
          </a:p>
          <a:p>
            <a:pPr algn="just"/>
            <a:r>
              <a:rPr lang="en-US" sz="3400" dirty="0"/>
              <a:t>Her spiralin sonunda, mevcut spiralin gözden geçirilebilmesi ve bir sonraki aşamanın planlanabilmesi için gözden geçirme aşaması vardır.</a:t>
            </a:r>
          </a:p>
          <a:p>
            <a:pPr algn="just"/>
            <a:endParaRPr lang="en-TR" sz="3400" dirty="0"/>
          </a:p>
        </p:txBody>
      </p:sp>
      <p:pic>
        <p:nvPicPr>
          <p:cNvPr id="5" name="Picture 6" descr="What is Spiral Model and How is it Used?">
            <a:extLst>
              <a:ext uri="{FF2B5EF4-FFF2-40B4-BE49-F238E27FC236}">
                <a16:creationId xmlns:a16="http://schemas.microsoft.com/office/drawing/2014/main" id="{ABE60BE6-5D34-F1F0-C221-CC85DD09CB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5509" y="1297644"/>
            <a:ext cx="4158377" cy="4262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243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Spiral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3" y="2176041"/>
            <a:ext cx="3866182" cy="3867541"/>
          </a:xfrm>
        </p:spPr>
        <p:txBody>
          <a:bodyPr>
            <a:normAutofit fontScale="92500"/>
          </a:bodyPr>
          <a:lstStyle/>
          <a:p>
            <a:pPr marL="0" indent="0" algn="ctr">
              <a:buNone/>
            </a:pPr>
            <a:r>
              <a:rPr lang="en-US" sz="3600" b="1" dirty="0">
                <a:solidFill>
                  <a:srgbClr val="00B050"/>
                </a:solidFill>
              </a:rPr>
              <a:t>Avantajlar</a:t>
            </a:r>
          </a:p>
          <a:p>
            <a:pPr marL="0" indent="0" algn="ctr">
              <a:buNone/>
            </a:pPr>
            <a:endParaRPr lang="en-US" sz="3400" dirty="0">
              <a:solidFill>
                <a:srgbClr val="00B050"/>
              </a:solidFill>
            </a:endParaRPr>
          </a:p>
          <a:p>
            <a:pPr algn="ctr"/>
            <a:r>
              <a:rPr lang="en-US" sz="2800" dirty="0"/>
              <a:t>Risk analizi </a:t>
            </a:r>
            <a:r>
              <a:rPr lang="en-US" sz="2800" b="1" dirty="0"/>
              <a:t>yapmaktadır</a:t>
            </a:r>
            <a:r>
              <a:rPr lang="en-US" sz="2800" dirty="0"/>
              <a:t>.</a:t>
            </a:r>
          </a:p>
          <a:p>
            <a:pPr algn="ctr"/>
            <a:r>
              <a:rPr lang="en-US" sz="2800" dirty="0"/>
              <a:t>Bu yazılım tasarım modeli, büyük yazılım projelerinin tasarlamak ve yönetmek için daha </a:t>
            </a:r>
            <a:r>
              <a:rPr lang="en-US" sz="2800" b="1" dirty="0"/>
              <a:t>uygundur</a:t>
            </a:r>
            <a:r>
              <a:rPr lang="en-US" sz="2800" dirty="0"/>
              <a:t>.</a:t>
            </a:r>
            <a:endParaRPr lang="en-US" sz="3400" dirty="0"/>
          </a:p>
        </p:txBody>
      </p:sp>
      <p:pic>
        <p:nvPicPr>
          <p:cNvPr id="31746" name="Picture 2" descr="Depo Çeşitlerinin Avantajları ve Dezavantajları 2 | Lojistikçilerin Sesi">
            <a:extLst>
              <a:ext uri="{FF2B5EF4-FFF2-40B4-BE49-F238E27FC236}">
                <a16:creationId xmlns:a16="http://schemas.microsoft.com/office/drawing/2014/main" id="{2CF0CC32-36D5-BD3E-8382-CEE3223EE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0682" y="1597875"/>
            <a:ext cx="2850635" cy="163167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152ED4C-74F3-43C3-64A5-ACD443BBD9CB}"/>
              </a:ext>
            </a:extLst>
          </p:cNvPr>
          <p:cNvSpPr txBox="1">
            <a:spLocks/>
          </p:cNvSpPr>
          <p:nvPr/>
        </p:nvSpPr>
        <p:spPr>
          <a:xfrm>
            <a:off x="7905195" y="2176041"/>
            <a:ext cx="3866182" cy="386754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Wingdings 2" panose="05020102010507070707" pitchFamily="18" charset="2"/>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Clr>
                <a:schemeClr val="accent2"/>
              </a:buClr>
              <a:buFont typeface="Wingdings 2" panose="05020102010507070707" pitchFamily="18" charset="2"/>
              <a:buChar char=""/>
              <a:defRPr sz="22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Clr>
                <a:schemeClr val="accent2"/>
              </a:buClr>
              <a:buFont typeface="Wingdings 2" panose="05020102010507070707" pitchFamily="18" charset="2"/>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Clr>
                <a:schemeClr val="accent2"/>
              </a:buClr>
              <a:buFont typeface="Wingdings 2" panose="05020102010507070707" pitchFamily="18" charset="2"/>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Clr>
                <a:schemeClr val="accent2"/>
              </a:buClr>
              <a:buFont typeface="Wingdings 2" panose="05020102010507070707" pitchFamily="18" charset="2"/>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solidFill>
                  <a:srgbClr val="C00000"/>
                </a:solidFill>
              </a:rPr>
              <a:t>Dezavantajlar</a:t>
            </a:r>
          </a:p>
          <a:p>
            <a:pPr marL="0" indent="0" algn="ctr">
              <a:buNone/>
            </a:pPr>
            <a:endParaRPr lang="en-US" sz="3100" b="1" dirty="0">
              <a:solidFill>
                <a:srgbClr val="C00000"/>
              </a:solidFill>
            </a:endParaRPr>
          </a:p>
          <a:p>
            <a:pPr algn="ctr"/>
            <a:r>
              <a:rPr lang="en-US" sz="2600" dirty="0"/>
              <a:t>Risk analizi yüksek </a:t>
            </a:r>
            <a:r>
              <a:rPr lang="en-US" sz="2600" b="1" dirty="0"/>
              <a:t>uzmanlık gerektirir</a:t>
            </a:r>
            <a:r>
              <a:rPr lang="en-US" sz="2600" dirty="0"/>
              <a:t>.</a:t>
            </a:r>
          </a:p>
          <a:p>
            <a:pPr algn="ctr"/>
            <a:r>
              <a:rPr lang="en-US" sz="2600" dirty="0"/>
              <a:t>Kullanması </a:t>
            </a:r>
            <a:r>
              <a:rPr lang="en-US" sz="2600" b="1" dirty="0"/>
              <a:t>pahalı model</a:t>
            </a:r>
          </a:p>
          <a:p>
            <a:pPr algn="ctr"/>
            <a:r>
              <a:rPr lang="en-US" sz="2600" dirty="0"/>
              <a:t>Küçük projeler için </a:t>
            </a:r>
            <a:r>
              <a:rPr lang="en-US" sz="2600" b="1" dirty="0"/>
              <a:t>uygun değildir</a:t>
            </a:r>
            <a:r>
              <a:rPr lang="en-US" sz="2600" dirty="0"/>
              <a:t>.</a:t>
            </a:r>
          </a:p>
        </p:txBody>
      </p:sp>
    </p:spTree>
    <p:extLst>
      <p:ext uri="{BB962C8B-B14F-4D97-AF65-F5344CB8AC3E}">
        <p14:creationId xmlns:p14="http://schemas.microsoft.com/office/powerpoint/2010/main" val="39826594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Prototip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fontScale="92500"/>
          </a:bodyPr>
          <a:lstStyle/>
          <a:p>
            <a:r>
              <a:rPr lang="en-US" sz="3400" dirty="0"/>
              <a:t>Bu modelde çabuk tasarım, prototip geliştirme ve müşteri değerlendirilmesinden sonra Prototip iyileştirilip referans ürün ortaya konur.</a:t>
            </a:r>
          </a:p>
          <a:p>
            <a:endParaRPr lang="en-US" sz="3400" dirty="0"/>
          </a:p>
          <a:p>
            <a:r>
              <a:rPr lang="en-US" sz="3400" dirty="0"/>
              <a:t>Müşteriye sunulan ön ürün; ilk ürün olarak kabul edilir, yada iptal edilip en baştan yapılabilir.</a:t>
            </a:r>
            <a:endParaRPr lang="en-TR" sz="3400" dirty="0"/>
          </a:p>
        </p:txBody>
      </p:sp>
      <p:pic>
        <p:nvPicPr>
          <p:cNvPr id="3" name="Picture 8" descr="Prototyping Methodology | Download Scientific Diagram">
            <a:extLst>
              <a:ext uri="{FF2B5EF4-FFF2-40B4-BE49-F238E27FC236}">
                <a16:creationId xmlns:a16="http://schemas.microsoft.com/office/drawing/2014/main" id="{05816639-4D36-7EDB-3D5A-389EBF08CE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7216" y="2387560"/>
            <a:ext cx="4694159" cy="2138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4164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Agile (Çevik) Methodology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fontScale="47500" lnSpcReduction="20000"/>
          </a:bodyPr>
          <a:lstStyle/>
          <a:p>
            <a:pPr algn="just"/>
            <a:r>
              <a:rPr lang="en-US" sz="3400" dirty="0"/>
              <a:t>Agile Metodoloji (Çevik Metodoloji) yazılım sistemlerini etkili ve verimli bir şekilde modellemeye ve dokümantasyonunu yapmaya yönelik, pratiğe dayalı bir yöntemdir.</a:t>
            </a:r>
          </a:p>
          <a:p>
            <a:pPr algn="just"/>
            <a:r>
              <a:rPr lang="en-US" sz="3400" dirty="0"/>
              <a:t>Aşırı kuralcı klasik yazılım süreç modellerine tepki olarak ortaya çıkmıştır.</a:t>
            </a:r>
          </a:p>
          <a:p>
            <a:pPr algn="just"/>
            <a:r>
              <a:rPr lang="en-US" sz="3400" dirty="0"/>
              <a:t>Yazılımlar daha yüksek maliyetli ve daha yavaş geliştirilmekteydi. Yazılım geliştirme sürecini hızlandırmak, daha etkin kullanmak ve gerektiğinde dokümante etmek amacıyla bir çok yaklaşım ortaya çıkmıştır.</a:t>
            </a:r>
          </a:p>
          <a:p>
            <a:pPr algn="just"/>
            <a:endParaRPr lang="en-US" sz="3400" dirty="0"/>
          </a:p>
          <a:p>
            <a:pPr algn="just"/>
            <a:endParaRPr lang="en-US" sz="3400" dirty="0"/>
          </a:p>
          <a:p>
            <a:pPr algn="just"/>
            <a:r>
              <a:rPr lang="en-US" sz="3400" dirty="0"/>
              <a:t>2001 yılında yazılım dünyasının önde gelen isimlerinden 17 arkadaş “Agile( Yazılım Geliştirme Manifestosu” ve “Agile (Yazılımın Prensipleri” ni yayınlamışlar, bu oluşumu ve gelişimini desteklemek için “Agile Alliance” adıyla, kar amacı gütmeyen bir organizasyon kurmuşlardır.</a:t>
            </a:r>
          </a:p>
          <a:p>
            <a:pPr algn="just"/>
            <a:r>
              <a:rPr lang="en-US" sz="3400" dirty="0"/>
              <a:t>Manifesto, nasıl daha iyi bir yazılım geliştirdiklerini ve bunu yapmak isteyenlere yol gösterecek 12 maddeden oluşmaktadır.</a:t>
            </a:r>
            <a:endParaRPr lang="en-TR" sz="3400" dirty="0"/>
          </a:p>
        </p:txBody>
      </p:sp>
      <p:pic>
        <p:nvPicPr>
          <p:cNvPr id="5" name="Picture 4">
            <a:extLst>
              <a:ext uri="{FF2B5EF4-FFF2-40B4-BE49-F238E27FC236}">
                <a16:creationId xmlns:a16="http://schemas.microsoft.com/office/drawing/2014/main" id="{64F516A1-3EC1-F217-2C8C-56133783FA58}"/>
              </a:ext>
            </a:extLst>
          </p:cNvPr>
          <p:cNvPicPr>
            <a:picLocks noChangeAspect="1"/>
          </p:cNvPicPr>
          <p:nvPr/>
        </p:nvPicPr>
        <p:blipFill>
          <a:blip r:embed="rId3"/>
          <a:stretch>
            <a:fillRect/>
          </a:stretch>
        </p:blipFill>
        <p:spPr>
          <a:xfrm>
            <a:off x="7761743" y="2221669"/>
            <a:ext cx="4208017" cy="3415202"/>
          </a:xfrm>
          <a:prstGeom prst="rect">
            <a:avLst/>
          </a:prstGeom>
        </p:spPr>
      </p:pic>
    </p:spTree>
    <p:extLst>
      <p:ext uri="{BB962C8B-B14F-4D97-AF65-F5344CB8AC3E}">
        <p14:creationId xmlns:p14="http://schemas.microsoft.com/office/powerpoint/2010/main" val="3249574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a:t>Agile (Çevik) Methodology</a:t>
            </a:r>
            <a:endParaRPr lang="en-US" b="1" dirty="0"/>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fontScale="70000" lnSpcReduction="20000"/>
          </a:bodyPr>
          <a:lstStyle/>
          <a:p>
            <a:pPr marL="0" indent="0">
              <a:buNone/>
            </a:pPr>
            <a:r>
              <a:rPr lang="en-US" sz="3800" b="1" dirty="0"/>
              <a:t>Agile Manifesto</a:t>
            </a:r>
          </a:p>
          <a:p>
            <a:r>
              <a:rPr lang="en-US" sz="3400" dirty="0"/>
              <a:t>Önceliğimiz </a:t>
            </a:r>
            <a:r>
              <a:rPr lang="en-US" sz="3400" b="1" dirty="0"/>
              <a:t>kaliteli yazılımı geliştirerek</a:t>
            </a:r>
            <a:r>
              <a:rPr lang="en-US" sz="3400" dirty="0"/>
              <a:t> bunu müşteriye </a:t>
            </a:r>
            <a:r>
              <a:rPr lang="en-US" sz="3400" b="1" dirty="0"/>
              <a:t>en hızlı şekilde teslim </a:t>
            </a:r>
            <a:r>
              <a:rPr lang="en-US" sz="3400" dirty="0"/>
              <a:t>edebilmektir.</a:t>
            </a:r>
          </a:p>
          <a:p>
            <a:r>
              <a:rPr lang="en-US" sz="3400" dirty="0"/>
              <a:t>Tüm değişiklikler projenin </a:t>
            </a:r>
            <a:r>
              <a:rPr lang="en-US" sz="3400" b="1" dirty="0"/>
              <a:t>ileriki aşamalarında dahi olsa</a:t>
            </a:r>
            <a:r>
              <a:rPr lang="en-US" sz="3400" dirty="0"/>
              <a:t> kabul edilir.</a:t>
            </a:r>
          </a:p>
          <a:p>
            <a:r>
              <a:rPr lang="en-US" sz="3400" dirty="0"/>
              <a:t>Çok kısa aralıklarla yazılım teslimleri yapılır.</a:t>
            </a:r>
          </a:p>
          <a:p>
            <a:r>
              <a:rPr lang="en-US" sz="3400" dirty="0"/>
              <a:t>Alan uzmanları yazılımcılar, testçiler günlük olarak birlikte çalışırlar.</a:t>
            </a:r>
          </a:p>
          <a:p>
            <a:r>
              <a:rPr lang="en-US" sz="3400" dirty="0"/>
              <a:t>Motive olmuş bireyler etrafında projeler oluşturun.</a:t>
            </a:r>
          </a:p>
          <a:p>
            <a:r>
              <a:rPr lang="en-US" sz="3400" dirty="0"/>
              <a:t>Bir geliştirme ekibine ve içinde bilgi aktarmanın en verimli ve etkili yöntemi yüz yüze görüşmedir.</a:t>
            </a:r>
            <a:endParaRPr lang="en-TR" sz="3400" dirty="0"/>
          </a:p>
        </p:txBody>
      </p:sp>
      <p:pic>
        <p:nvPicPr>
          <p:cNvPr id="39938" name="Picture 2" descr="Decoding the Agile Manifesto">
            <a:extLst>
              <a:ext uri="{FF2B5EF4-FFF2-40B4-BE49-F238E27FC236}">
                <a16:creationId xmlns:a16="http://schemas.microsoft.com/office/drawing/2014/main" id="{789FCD67-25CF-38E7-41D2-46F2B1964E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7779" y="2444663"/>
            <a:ext cx="4355918" cy="296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1483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lstStyle/>
          <a:p>
            <a:r>
              <a:rPr lang="en-US" b="1" dirty="0"/>
              <a:t>SDLC</a:t>
            </a:r>
            <a:endParaRPr lang="en-TR" b="1" dirty="0"/>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BC2725C-CB06-63E9-488B-11108EB6647E}"/>
              </a:ext>
            </a:extLst>
          </p:cNvPr>
          <p:cNvSpPr>
            <a:spLocks noGrp="1"/>
          </p:cNvSpPr>
          <p:nvPr>
            <p:ph idx="1"/>
          </p:nvPr>
        </p:nvSpPr>
        <p:spPr>
          <a:xfrm>
            <a:off x="1388872" y="4406486"/>
            <a:ext cx="9414256" cy="1645446"/>
          </a:xfrm>
        </p:spPr>
        <p:txBody>
          <a:bodyPr>
            <a:normAutofit fontScale="47500" lnSpcReduction="20000"/>
          </a:bodyPr>
          <a:lstStyle/>
          <a:p>
            <a:pPr algn="just"/>
            <a:r>
              <a:rPr lang="en-US" sz="4000" dirty="0"/>
              <a:t>Yüksek Kaliteyi (</a:t>
            </a:r>
            <a:r>
              <a:rPr lang="en-US" sz="4000" b="1" dirty="0"/>
              <a:t>High-Quality</a:t>
            </a:r>
            <a:r>
              <a:rPr lang="en-US" sz="4000" dirty="0"/>
              <a:t>) ve Kullanıcı Taleplerini (</a:t>
            </a:r>
            <a:r>
              <a:rPr lang="en-US" sz="4000" b="1" dirty="0"/>
              <a:t>User Expectation</a:t>
            </a:r>
            <a:r>
              <a:rPr lang="en-US" sz="4000" dirty="0"/>
              <a:t>) karşılayan </a:t>
            </a:r>
            <a:br>
              <a:rPr lang="en-US" sz="4000" dirty="0"/>
            </a:br>
            <a:r>
              <a:rPr lang="en-US" sz="4000" dirty="0"/>
              <a:t>Yazılım ürünlerini geliştirmek için planlanan yazılım geliştirme sürecidir. (</a:t>
            </a:r>
            <a:r>
              <a:rPr lang="en-US" sz="4000" b="1" dirty="0"/>
              <a:t>Process</a:t>
            </a:r>
            <a:r>
              <a:rPr lang="en-US" sz="4000" dirty="0"/>
              <a:t>)</a:t>
            </a:r>
          </a:p>
          <a:p>
            <a:pPr marL="0" indent="0" algn="just">
              <a:buNone/>
            </a:pPr>
            <a:endParaRPr lang="en-US" sz="4000" dirty="0"/>
          </a:p>
          <a:p>
            <a:pPr algn="just"/>
            <a:r>
              <a:rPr lang="en-US" sz="4000" dirty="0"/>
              <a:t>SDLC’ nin ana hedefi, bir yazılım projesinin etkili ve sistematik bir şekilde yönetilmesini sağlamaktır. </a:t>
            </a:r>
          </a:p>
          <a:p>
            <a:pPr algn="just"/>
            <a:endParaRPr lang="en-TR" sz="4000" dirty="0"/>
          </a:p>
        </p:txBody>
      </p:sp>
      <p:sp>
        <p:nvSpPr>
          <p:cNvPr id="5" name="TextBox 4">
            <a:extLst>
              <a:ext uri="{FF2B5EF4-FFF2-40B4-BE49-F238E27FC236}">
                <a16:creationId xmlns:a16="http://schemas.microsoft.com/office/drawing/2014/main" id="{042B9D88-0476-20F8-AA8D-72DAEBA2F6F6}"/>
              </a:ext>
            </a:extLst>
          </p:cNvPr>
          <p:cNvSpPr txBox="1"/>
          <p:nvPr/>
        </p:nvSpPr>
        <p:spPr>
          <a:xfrm>
            <a:off x="2438399" y="1717693"/>
            <a:ext cx="2565126" cy="646331"/>
          </a:xfrm>
          <a:prstGeom prst="rect">
            <a:avLst/>
          </a:prstGeom>
          <a:noFill/>
        </p:spPr>
        <p:txBody>
          <a:bodyPr wrap="none" rtlCol="0">
            <a:spAutoFit/>
          </a:bodyPr>
          <a:lstStyle/>
          <a:p>
            <a:r>
              <a:rPr lang="en-US" sz="3600" b="1" dirty="0">
                <a:solidFill>
                  <a:srgbClr val="C00000"/>
                </a:solidFill>
              </a:rPr>
              <a:t>High-Quality</a:t>
            </a:r>
            <a:endParaRPr lang="en-TR" sz="3600" b="1" dirty="0">
              <a:solidFill>
                <a:srgbClr val="C00000"/>
              </a:solidFill>
            </a:endParaRPr>
          </a:p>
        </p:txBody>
      </p:sp>
      <p:sp>
        <p:nvSpPr>
          <p:cNvPr id="6" name="TextBox 5">
            <a:extLst>
              <a:ext uri="{FF2B5EF4-FFF2-40B4-BE49-F238E27FC236}">
                <a16:creationId xmlns:a16="http://schemas.microsoft.com/office/drawing/2014/main" id="{906BBC01-2D78-AB6A-26F5-ECD1068B3476}"/>
              </a:ext>
            </a:extLst>
          </p:cNvPr>
          <p:cNvSpPr txBox="1"/>
          <p:nvPr/>
        </p:nvSpPr>
        <p:spPr>
          <a:xfrm>
            <a:off x="7188475" y="1712640"/>
            <a:ext cx="3260829" cy="646331"/>
          </a:xfrm>
          <a:prstGeom prst="rect">
            <a:avLst/>
          </a:prstGeom>
          <a:noFill/>
        </p:spPr>
        <p:txBody>
          <a:bodyPr wrap="none" rtlCol="0">
            <a:spAutoFit/>
          </a:bodyPr>
          <a:lstStyle/>
          <a:p>
            <a:r>
              <a:rPr lang="en-US" sz="3600" b="1" dirty="0">
                <a:solidFill>
                  <a:srgbClr val="C00000"/>
                </a:solidFill>
              </a:rPr>
              <a:t>User Expectation</a:t>
            </a:r>
            <a:endParaRPr lang="en-TR" sz="3600" b="1" dirty="0">
              <a:solidFill>
                <a:srgbClr val="C00000"/>
              </a:solidFill>
            </a:endParaRPr>
          </a:p>
        </p:txBody>
      </p:sp>
      <p:pic>
        <p:nvPicPr>
          <p:cNvPr id="4104" name="Picture 8" descr="Yazılım Geliştirme Süreçleri Nelerdir ? Software Development Phases">
            <a:extLst>
              <a:ext uri="{FF2B5EF4-FFF2-40B4-BE49-F238E27FC236}">
                <a16:creationId xmlns:a16="http://schemas.microsoft.com/office/drawing/2014/main" id="{76BF3B28-EC83-3BB9-1B85-0AD14C5B0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7950" y="2518822"/>
            <a:ext cx="4356100" cy="1633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5054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a:t>Agile (Çevik) Methodology</a:t>
            </a:r>
            <a:endParaRPr lang="en-US" b="1" dirty="0"/>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fontScale="70000" lnSpcReduction="20000"/>
          </a:bodyPr>
          <a:lstStyle/>
          <a:p>
            <a:pPr marL="0" indent="0">
              <a:buNone/>
            </a:pPr>
            <a:r>
              <a:rPr lang="en-US" sz="3800" b="1" dirty="0"/>
              <a:t>Agile Manifesto</a:t>
            </a:r>
          </a:p>
          <a:p>
            <a:r>
              <a:rPr lang="en-US" sz="3400" dirty="0"/>
              <a:t>Çalışan yazılım, ilerlemenin </a:t>
            </a:r>
            <a:r>
              <a:rPr lang="en-US" sz="3400" b="1" dirty="0"/>
              <a:t>birincil</a:t>
            </a:r>
            <a:r>
              <a:rPr lang="en-US" sz="3400" dirty="0"/>
              <a:t> ölçüsüdür.</a:t>
            </a:r>
          </a:p>
          <a:p>
            <a:r>
              <a:rPr lang="en-US" sz="3400" dirty="0"/>
              <a:t>Agile processes sürdürülebilir gelişmeyi </a:t>
            </a:r>
            <a:r>
              <a:rPr lang="en-US" sz="3400" b="1" dirty="0"/>
              <a:t>teşvik eder</a:t>
            </a:r>
            <a:r>
              <a:rPr lang="en-US" sz="3400" dirty="0"/>
              <a:t>.</a:t>
            </a:r>
          </a:p>
          <a:p>
            <a:r>
              <a:rPr lang="en-US" sz="3400" dirty="0"/>
              <a:t>Teknik mükemmelliğe ve iyi tasarıma verilen sürekli dikkat, </a:t>
            </a:r>
            <a:r>
              <a:rPr lang="en-US" sz="3400" b="1" dirty="0"/>
              <a:t>çevikliği artırır</a:t>
            </a:r>
            <a:r>
              <a:rPr lang="en-US" sz="3400" dirty="0"/>
              <a:t>.</a:t>
            </a:r>
          </a:p>
          <a:p>
            <a:r>
              <a:rPr lang="en-US" sz="3400" dirty="0"/>
              <a:t>Sadelik </a:t>
            </a:r>
            <a:r>
              <a:rPr lang="en-US" sz="3400" b="1" dirty="0"/>
              <a:t>esastır</a:t>
            </a:r>
            <a:r>
              <a:rPr lang="en-US" sz="3400" dirty="0"/>
              <a:t>.</a:t>
            </a:r>
          </a:p>
          <a:p>
            <a:r>
              <a:rPr lang="en-US" sz="3400" dirty="0"/>
              <a:t>En iyi mimariler, gereksinimler ve tasarımlar </a:t>
            </a:r>
            <a:r>
              <a:rPr lang="en-US" sz="3400" b="1" dirty="0"/>
              <a:t>kendi kendini organize eden ekiplerden </a:t>
            </a:r>
            <a:r>
              <a:rPr lang="en-US" sz="3400" dirty="0"/>
              <a:t>ortaya çıkar.</a:t>
            </a:r>
          </a:p>
          <a:p>
            <a:r>
              <a:rPr lang="en-US" sz="3400" dirty="0"/>
              <a:t>Ekip, düzenli aralıklarla nasıl daha etkili olunacağını düşünür, ardından davranışını </a:t>
            </a:r>
            <a:r>
              <a:rPr lang="en-US" sz="3400" b="1" dirty="0"/>
              <a:t>buna göre ayarlar</a:t>
            </a:r>
            <a:r>
              <a:rPr lang="en-US" sz="3400" dirty="0"/>
              <a:t>.</a:t>
            </a:r>
            <a:endParaRPr lang="en-TR" sz="3400" dirty="0"/>
          </a:p>
        </p:txBody>
      </p:sp>
      <p:pic>
        <p:nvPicPr>
          <p:cNvPr id="40962" name="Picture 2" descr="Agile Manifesto - 12 principles, values and benefits">
            <a:extLst>
              <a:ext uri="{FF2B5EF4-FFF2-40B4-BE49-F238E27FC236}">
                <a16:creationId xmlns:a16="http://schemas.microsoft.com/office/drawing/2014/main" id="{1AD73D1D-24A0-F9B5-57DB-4F8A201D46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0522" y="2166870"/>
            <a:ext cx="4330853" cy="356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7188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Waterfall vs Agile</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41986" name="Picture 2" descr="Agile vs. Waterfall | JD Meier">
            <a:extLst>
              <a:ext uri="{FF2B5EF4-FFF2-40B4-BE49-F238E27FC236}">
                <a16:creationId xmlns:a16="http://schemas.microsoft.com/office/drawing/2014/main" id="{FEC1ACAE-2963-3D92-2A8E-23377F3A6A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7292" y="1576720"/>
            <a:ext cx="5162310" cy="290455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4A72B35-0906-D87D-12B1-799CFE42F148}"/>
              </a:ext>
            </a:extLst>
          </p:cNvPr>
          <p:cNvPicPr>
            <a:picLocks noChangeAspect="1"/>
          </p:cNvPicPr>
          <p:nvPr/>
        </p:nvPicPr>
        <p:blipFill>
          <a:blip r:embed="rId4"/>
          <a:stretch>
            <a:fillRect/>
          </a:stretch>
        </p:blipFill>
        <p:spPr>
          <a:xfrm>
            <a:off x="2209800" y="4507591"/>
            <a:ext cx="7772400" cy="1523567"/>
          </a:xfrm>
          <a:prstGeom prst="rect">
            <a:avLst/>
          </a:prstGeom>
        </p:spPr>
      </p:pic>
    </p:spTree>
    <p:extLst>
      <p:ext uri="{BB962C8B-B14F-4D97-AF65-F5344CB8AC3E}">
        <p14:creationId xmlns:p14="http://schemas.microsoft.com/office/powerpoint/2010/main" val="38668586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 Process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43010" name="Picture 2" descr="What is Scrum? | The Agile Journey with PM-Partners">
            <a:extLst>
              <a:ext uri="{FF2B5EF4-FFF2-40B4-BE49-F238E27FC236}">
                <a16:creationId xmlns:a16="http://schemas.microsoft.com/office/drawing/2014/main" id="{F286B8FA-72B7-0616-8E96-2864A9051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94" y="1430706"/>
            <a:ext cx="8773611" cy="466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25022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fontScale="62500" lnSpcReduction="20000"/>
          </a:bodyPr>
          <a:lstStyle/>
          <a:p>
            <a:r>
              <a:rPr lang="en-US" sz="3400" dirty="0"/>
              <a:t>Agile proje yönetim metodolojilerinden biridir.</a:t>
            </a:r>
          </a:p>
          <a:p>
            <a:r>
              <a:rPr lang="en-US" sz="3400" b="1" dirty="0"/>
              <a:t>Kompleks yazılım süreçlerinin </a:t>
            </a:r>
            <a:r>
              <a:rPr lang="en-US" sz="3400" dirty="0"/>
              <a:t>yönetilmesi için kullanılır.</a:t>
            </a:r>
          </a:p>
          <a:p>
            <a:r>
              <a:rPr lang="en-US" sz="3400" dirty="0"/>
              <a:t>Bunu yaparken bütünü parçalayan tekrara dayalı bir yöntem izler.</a:t>
            </a:r>
          </a:p>
          <a:p>
            <a:r>
              <a:rPr lang="en-US" sz="3400" dirty="0"/>
              <a:t>Düzenli </a:t>
            </a:r>
            <a:r>
              <a:rPr lang="en-US" sz="3400" b="1" dirty="0"/>
              <a:t>geri bildirim ve planlamalarla </a:t>
            </a:r>
            <a:r>
              <a:rPr lang="en-US" sz="3400" dirty="0"/>
              <a:t>hedefe ulaşmayı sağlar. </a:t>
            </a:r>
          </a:p>
          <a:p>
            <a:r>
              <a:rPr lang="en-US" sz="3400" dirty="0"/>
              <a:t>Bu anlamda </a:t>
            </a:r>
            <a:r>
              <a:rPr lang="en-US" sz="3400" b="1" dirty="0"/>
              <a:t>ihtiyaca yönelik ve esnek bir yapısı </a:t>
            </a:r>
            <a:r>
              <a:rPr lang="en-US" sz="3400" dirty="0"/>
              <a:t>vardır.</a:t>
            </a:r>
          </a:p>
          <a:p>
            <a:r>
              <a:rPr lang="en-US" sz="3400" dirty="0"/>
              <a:t>Müşteri ihtiyacına göre şekillendiği için </a:t>
            </a:r>
            <a:r>
              <a:rPr lang="en-US" sz="3400" b="1" dirty="0"/>
              <a:t>müşterinin geri bildirimine</a:t>
            </a:r>
            <a:r>
              <a:rPr lang="en-US" sz="3400" dirty="0"/>
              <a:t> </a:t>
            </a:r>
            <a:r>
              <a:rPr lang="en-US" sz="3400" b="1" dirty="0"/>
              <a:t>göre</a:t>
            </a:r>
            <a:r>
              <a:rPr lang="en-US" sz="3400" dirty="0"/>
              <a:t> yapılanmayı sağlar.</a:t>
            </a:r>
          </a:p>
          <a:p>
            <a:r>
              <a:rPr lang="en-US" sz="3400" dirty="0"/>
              <a:t>İletişim ve takım çalışması </a:t>
            </a:r>
            <a:r>
              <a:rPr lang="en-US" sz="3400" b="1" dirty="0"/>
              <a:t>çok önemlidir</a:t>
            </a:r>
            <a:r>
              <a:rPr lang="en-US" sz="3400" dirty="0"/>
              <a:t>.</a:t>
            </a:r>
          </a:p>
          <a:p>
            <a:r>
              <a:rPr lang="en-US" sz="3400" dirty="0"/>
              <a:t>Scrum teorisi 3 temel aşamaya dayanır; </a:t>
            </a:r>
          </a:p>
          <a:p>
            <a:pPr lvl="1"/>
            <a:r>
              <a:rPr lang="en-US" sz="3200" b="1" dirty="0">
                <a:highlight>
                  <a:srgbClr val="00FF00"/>
                </a:highlight>
              </a:rPr>
              <a:t>Şeffaflık</a:t>
            </a:r>
            <a:r>
              <a:rPr lang="en-US" sz="3200" b="1" dirty="0"/>
              <a:t> – </a:t>
            </a:r>
            <a:r>
              <a:rPr lang="en-US" sz="3200" b="1" dirty="0">
                <a:highlight>
                  <a:srgbClr val="FFFF00"/>
                </a:highlight>
              </a:rPr>
              <a:t>Denetleme</a:t>
            </a:r>
            <a:r>
              <a:rPr lang="en-US" sz="3200" b="1" dirty="0"/>
              <a:t> - </a:t>
            </a:r>
            <a:r>
              <a:rPr lang="en-US" sz="3200" b="1" dirty="0">
                <a:solidFill>
                  <a:schemeClr val="bg1"/>
                </a:solidFill>
                <a:highlight>
                  <a:srgbClr val="FF00FF"/>
                </a:highlight>
              </a:rPr>
              <a:t>Adaptasyon</a:t>
            </a:r>
            <a:endParaRPr lang="en-TR" sz="3200" b="1" dirty="0">
              <a:solidFill>
                <a:schemeClr val="bg1"/>
              </a:solidFill>
              <a:highlight>
                <a:srgbClr val="FF00FF"/>
              </a:highlight>
            </a:endParaRPr>
          </a:p>
        </p:txBody>
      </p:sp>
      <p:pic>
        <p:nvPicPr>
          <p:cNvPr id="44034" name="Picture 2" descr="Who Uses A Scrum Approach and Why Should You? - number8">
            <a:extLst>
              <a:ext uri="{FF2B5EF4-FFF2-40B4-BE49-F238E27FC236}">
                <a16:creationId xmlns:a16="http://schemas.microsoft.com/office/drawing/2014/main" id="{0CE3B46F-7241-CC72-F00E-E94C4463D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9914" y="2652400"/>
            <a:ext cx="4771647" cy="255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99412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750657" cy="4206383"/>
          </a:xfrm>
        </p:spPr>
        <p:txBody>
          <a:bodyPr>
            <a:normAutofit/>
          </a:bodyPr>
          <a:lstStyle/>
          <a:p>
            <a:pPr marL="0" indent="0">
              <a:buNone/>
            </a:pPr>
            <a:r>
              <a:rPr lang="en-US" sz="4900" b="1" dirty="0"/>
              <a:t>Sprint – Rugby Yaklaşım</a:t>
            </a:r>
          </a:p>
          <a:p>
            <a:r>
              <a:rPr lang="en-US" sz="3400" dirty="0"/>
              <a:t>“Rugby” yaklaşımı : “takımın, mesafenin tümünü hep beraber, bir birim halinde topu ileri geri atarak kat etmesidir.</a:t>
            </a:r>
            <a:endParaRPr lang="en-TR" sz="3200" b="1" dirty="0">
              <a:solidFill>
                <a:schemeClr val="bg1"/>
              </a:solidFill>
              <a:highlight>
                <a:srgbClr val="FF00FF"/>
              </a:highlight>
            </a:endParaRPr>
          </a:p>
        </p:txBody>
      </p:sp>
      <p:pic>
        <p:nvPicPr>
          <p:cNvPr id="8" name="Picture 7">
            <a:extLst>
              <a:ext uri="{FF2B5EF4-FFF2-40B4-BE49-F238E27FC236}">
                <a16:creationId xmlns:a16="http://schemas.microsoft.com/office/drawing/2014/main" id="{89C7F020-45D6-D60B-3779-541CD48F9AA1}"/>
              </a:ext>
            </a:extLst>
          </p:cNvPr>
          <p:cNvPicPr>
            <a:picLocks noChangeAspect="1"/>
          </p:cNvPicPr>
          <p:nvPr/>
        </p:nvPicPr>
        <p:blipFill>
          <a:blip r:embed="rId3"/>
          <a:stretch>
            <a:fillRect/>
          </a:stretch>
        </p:blipFill>
        <p:spPr>
          <a:xfrm>
            <a:off x="7986532" y="1231774"/>
            <a:ext cx="3354255" cy="4394451"/>
          </a:xfrm>
          <a:prstGeom prst="rect">
            <a:avLst/>
          </a:prstGeom>
        </p:spPr>
      </p:pic>
    </p:spTree>
    <p:extLst>
      <p:ext uri="{BB962C8B-B14F-4D97-AF65-F5344CB8AC3E}">
        <p14:creationId xmlns:p14="http://schemas.microsoft.com/office/powerpoint/2010/main" val="32885285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5754117" cy="4206383"/>
          </a:xfrm>
        </p:spPr>
        <p:txBody>
          <a:bodyPr>
            <a:normAutofit fontScale="62500" lnSpcReduction="20000"/>
          </a:bodyPr>
          <a:lstStyle/>
          <a:p>
            <a:pPr marL="0" indent="0" algn="just">
              <a:buNone/>
            </a:pPr>
            <a:r>
              <a:rPr lang="en-US" sz="4900" b="1" dirty="0"/>
              <a:t>Sprint</a:t>
            </a:r>
          </a:p>
          <a:p>
            <a:pPr algn="just"/>
            <a:r>
              <a:rPr lang="en-US" sz="3400" dirty="0"/>
              <a:t>Her sprint genellikle </a:t>
            </a:r>
            <a:r>
              <a:rPr lang="en-US" sz="3400" b="1" dirty="0">
                <a:highlight>
                  <a:srgbClr val="00FF00"/>
                </a:highlight>
              </a:rPr>
              <a:t>2 - 4 hafta</a:t>
            </a:r>
            <a:r>
              <a:rPr lang="en-US" sz="3400" b="1" dirty="0"/>
              <a:t> </a:t>
            </a:r>
            <a:r>
              <a:rPr lang="en-US" sz="3400" dirty="0"/>
              <a:t>veya en fazla bir takvim ayı sürer.</a:t>
            </a:r>
          </a:p>
          <a:p>
            <a:pPr algn="just"/>
            <a:r>
              <a:rPr lang="en-US" sz="3400" dirty="0"/>
              <a:t>Ürünleri her seferinde küçük bir parça oluşturmak, üretkenliği teşvik eder ve ekiplerin geri bildirime ve değişime yanıt vermesini ve tam olarak gerekli olanı oluşturmasını sağlar.</a:t>
            </a:r>
          </a:p>
          <a:p>
            <a:pPr algn="just"/>
            <a:r>
              <a:rPr lang="en-US" sz="3400" dirty="0"/>
              <a:t>Scrum’ da ürün sprintte tasarlanır, kodlanır ve test edilir.</a:t>
            </a:r>
          </a:p>
          <a:p>
            <a:pPr algn="just"/>
            <a:r>
              <a:rPr lang="en-US" sz="3400" dirty="0"/>
              <a:t>Yapılacak tüm işler, </a:t>
            </a:r>
            <a:r>
              <a:rPr lang="en-US" sz="3400" b="1" dirty="0">
                <a:highlight>
                  <a:srgbClr val="00FF00"/>
                </a:highlight>
              </a:rPr>
              <a:t>Product Backlog </a:t>
            </a:r>
            <a:r>
              <a:rPr lang="en-US" sz="3400" dirty="0"/>
              <a:t>da biriktirilir, </a:t>
            </a:r>
            <a:r>
              <a:rPr lang="en-US" sz="3400" b="1" dirty="0">
                <a:highlight>
                  <a:srgbClr val="00FF00"/>
                </a:highlight>
              </a:rPr>
              <a:t>Product Owner</a:t>
            </a:r>
            <a:r>
              <a:rPr lang="en-US" sz="3400" dirty="0"/>
              <a:t>’ un belirlediği önceliğe göre Sprint Backlog’ una alınır ve bir sprintte bitirilerek ürünün demosuna eklenir.</a:t>
            </a:r>
            <a:endParaRPr lang="en-TR" sz="3400" dirty="0"/>
          </a:p>
        </p:txBody>
      </p:sp>
      <p:pic>
        <p:nvPicPr>
          <p:cNvPr id="3" name="Picture 2">
            <a:extLst>
              <a:ext uri="{FF2B5EF4-FFF2-40B4-BE49-F238E27FC236}">
                <a16:creationId xmlns:a16="http://schemas.microsoft.com/office/drawing/2014/main" id="{948AC9EF-51E2-1E7C-63E2-CF8412DBB2CB}"/>
              </a:ext>
            </a:extLst>
          </p:cNvPr>
          <p:cNvPicPr>
            <a:picLocks noChangeAspect="1"/>
          </p:cNvPicPr>
          <p:nvPr/>
        </p:nvPicPr>
        <p:blipFill>
          <a:blip r:embed="rId3"/>
          <a:stretch>
            <a:fillRect/>
          </a:stretch>
        </p:blipFill>
        <p:spPr>
          <a:xfrm>
            <a:off x="6274575" y="2055159"/>
            <a:ext cx="5567673" cy="2747682"/>
          </a:xfrm>
          <a:prstGeom prst="rect">
            <a:avLst/>
          </a:prstGeom>
        </p:spPr>
      </p:pic>
    </p:spTree>
    <p:extLst>
      <p:ext uri="{BB962C8B-B14F-4D97-AF65-F5344CB8AC3E}">
        <p14:creationId xmlns:p14="http://schemas.microsoft.com/office/powerpoint/2010/main" val="3203503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 Team</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3899413" cy="4206383"/>
          </a:xfrm>
        </p:spPr>
        <p:txBody>
          <a:bodyPr>
            <a:normAutofit/>
          </a:bodyPr>
          <a:lstStyle/>
          <a:p>
            <a:pPr algn="just"/>
            <a:r>
              <a:rPr lang="en-US" sz="3400" dirty="0"/>
              <a:t>Product Owner</a:t>
            </a:r>
          </a:p>
          <a:p>
            <a:pPr algn="just"/>
            <a:endParaRPr lang="en-US" sz="3400" dirty="0"/>
          </a:p>
          <a:p>
            <a:pPr algn="just"/>
            <a:r>
              <a:rPr lang="en-US" sz="3400" dirty="0"/>
              <a:t>Scrum Master</a:t>
            </a:r>
          </a:p>
          <a:p>
            <a:pPr algn="just"/>
            <a:endParaRPr lang="en-US" sz="3400" dirty="0"/>
          </a:p>
          <a:p>
            <a:pPr algn="just"/>
            <a:r>
              <a:rPr lang="en-US" sz="3400" dirty="0"/>
              <a:t>Development Team</a:t>
            </a:r>
            <a:endParaRPr lang="en-TR" sz="3400" dirty="0"/>
          </a:p>
        </p:txBody>
      </p:sp>
      <p:pic>
        <p:nvPicPr>
          <p:cNvPr id="48130" name="Picture 2" descr="Agile architecture - Where does an architect fit in a Scrum sprint?">
            <a:extLst>
              <a:ext uri="{FF2B5EF4-FFF2-40B4-BE49-F238E27FC236}">
                <a16:creationId xmlns:a16="http://schemas.microsoft.com/office/drawing/2014/main" id="{678B9D90-3C1E-F202-1E10-C7B8F193AD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0039" y="1200658"/>
            <a:ext cx="7451336" cy="4831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1914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Product Owner</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5957026" cy="4206383"/>
          </a:xfrm>
        </p:spPr>
        <p:txBody>
          <a:bodyPr>
            <a:normAutofit fontScale="55000" lnSpcReduction="20000"/>
          </a:bodyPr>
          <a:lstStyle/>
          <a:p>
            <a:pPr marL="0" indent="0">
              <a:buNone/>
            </a:pPr>
            <a:r>
              <a:rPr lang="en-US" sz="4200" b="1" dirty="0"/>
              <a:t>Kimdir ?</a:t>
            </a:r>
          </a:p>
          <a:p>
            <a:r>
              <a:rPr lang="en-US" sz="3400" dirty="0"/>
              <a:t>Geliştirme takımı ve müşteri arasındaki iletişimi sağlar. </a:t>
            </a:r>
          </a:p>
          <a:p>
            <a:r>
              <a:rPr lang="en-US" sz="3400" dirty="0"/>
              <a:t>Projenin önceliklerine göre </a:t>
            </a:r>
            <a:r>
              <a:rPr lang="en-US" sz="3400" b="1" dirty="0"/>
              <a:t>Product Backlog (iş listesi) oluşturur</a:t>
            </a:r>
            <a:r>
              <a:rPr lang="en-US" sz="3400" dirty="0"/>
              <a:t>.</a:t>
            </a:r>
          </a:p>
          <a:p>
            <a:r>
              <a:rPr lang="en-US" sz="3400" dirty="0"/>
              <a:t>Ekipte </a:t>
            </a:r>
            <a:r>
              <a:rPr lang="en-US" sz="3400" b="1" dirty="0"/>
              <a:t>Stakeholders</a:t>
            </a:r>
            <a:r>
              <a:rPr lang="en-US" sz="3400" dirty="0"/>
              <a:t>’ ı temsil eder. Geliştirme Takımı ve Stakeholders arasındaki iletişimi gerçekleştirir.</a:t>
            </a:r>
          </a:p>
          <a:p>
            <a:r>
              <a:rPr lang="en-US" sz="3400" dirty="0"/>
              <a:t>Her Sprint’ te hangi user story’ lerin sprinte dahil edileceğine karar verir.</a:t>
            </a:r>
          </a:p>
          <a:p>
            <a:r>
              <a:rPr lang="en-US" sz="3400" b="1" dirty="0">
                <a:highlight>
                  <a:srgbClr val="00FF00"/>
                </a:highlight>
              </a:rPr>
              <a:t>Sprint değerlendirme toplantılarının sahibidir.</a:t>
            </a:r>
          </a:p>
          <a:p>
            <a:r>
              <a:rPr lang="en-US" sz="3400" dirty="0"/>
              <a:t>İş listesini (Product Backlog) yönetir. </a:t>
            </a:r>
          </a:p>
          <a:p>
            <a:r>
              <a:rPr lang="en-US" sz="3400" dirty="0"/>
              <a:t>Ürünle ilgili yapılacak bütün geliştirme Product Backlog’ da bulunur.</a:t>
            </a:r>
          </a:p>
          <a:p>
            <a:r>
              <a:rPr lang="en-US" sz="3400" b="1" dirty="0">
                <a:highlight>
                  <a:srgbClr val="00FF00"/>
                </a:highlight>
              </a:rPr>
              <a:t>Product Backlog’ un sahibidir.</a:t>
            </a:r>
            <a:endParaRPr lang="en-TR" sz="3400" b="1" dirty="0">
              <a:highlight>
                <a:srgbClr val="00FF00"/>
              </a:highlight>
            </a:endParaRPr>
          </a:p>
        </p:txBody>
      </p:sp>
      <p:pic>
        <p:nvPicPr>
          <p:cNvPr id="3" name="Picture 2">
            <a:extLst>
              <a:ext uri="{FF2B5EF4-FFF2-40B4-BE49-F238E27FC236}">
                <a16:creationId xmlns:a16="http://schemas.microsoft.com/office/drawing/2014/main" id="{57825361-6ECD-2525-C492-B192FD195E12}"/>
              </a:ext>
            </a:extLst>
          </p:cNvPr>
          <p:cNvPicPr>
            <a:picLocks noChangeAspect="1"/>
          </p:cNvPicPr>
          <p:nvPr/>
        </p:nvPicPr>
        <p:blipFill>
          <a:blip r:embed="rId3"/>
          <a:stretch>
            <a:fillRect/>
          </a:stretch>
        </p:blipFill>
        <p:spPr>
          <a:xfrm>
            <a:off x="7099755" y="1825625"/>
            <a:ext cx="4785091" cy="4012558"/>
          </a:xfrm>
          <a:prstGeom prst="rect">
            <a:avLst/>
          </a:prstGeom>
        </p:spPr>
      </p:pic>
    </p:spTree>
    <p:extLst>
      <p:ext uri="{BB962C8B-B14F-4D97-AF65-F5344CB8AC3E}">
        <p14:creationId xmlns:p14="http://schemas.microsoft.com/office/powerpoint/2010/main" val="2876592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Product Owner</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6679130" cy="4206383"/>
          </a:xfrm>
        </p:spPr>
        <p:txBody>
          <a:bodyPr>
            <a:normAutofit fontScale="77500" lnSpcReduction="20000"/>
          </a:bodyPr>
          <a:lstStyle/>
          <a:p>
            <a:pPr marL="0" indent="0">
              <a:buNone/>
            </a:pPr>
            <a:r>
              <a:rPr lang="en-US" sz="4200" b="1" dirty="0"/>
              <a:t>Kim değildir ?</a:t>
            </a:r>
          </a:p>
          <a:p>
            <a:r>
              <a:rPr lang="en-US" sz="3400" dirty="0"/>
              <a:t>Development Team’ in ve Scrum’ in </a:t>
            </a:r>
            <a:r>
              <a:rPr lang="en-US" sz="3400" b="1" dirty="0">
                <a:highlight>
                  <a:srgbClr val="00FF00"/>
                </a:highlight>
              </a:rPr>
              <a:t>yöneticisi değildir</a:t>
            </a:r>
            <a:r>
              <a:rPr lang="en-US" sz="3400" dirty="0"/>
              <a:t>. </a:t>
            </a:r>
          </a:p>
          <a:p>
            <a:r>
              <a:rPr lang="en-US" sz="3400" dirty="0"/>
              <a:t>Geliştirme Takımı teknik konularda </a:t>
            </a:r>
            <a:r>
              <a:rPr lang="en-US" sz="3400" b="1" dirty="0"/>
              <a:t>kendi kendini yönetir</a:t>
            </a:r>
            <a:r>
              <a:rPr lang="en-US" sz="3400" dirty="0"/>
              <a:t>.</a:t>
            </a:r>
          </a:p>
          <a:p>
            <a:r>
              <a:rPr lang="en-US" sz="3400" dirty="0"/>
              <a:t>PO, teknik bir geçmişe sahip olabilir.</a:t>
            </a:r>
          </a:p>
          <a:p>
            <a:r>
              <a:rPr lang="en-US" sz="3400" dirty="0"/>
              <a:t>Bu, hangi işi kimin yapacağına karışabileceği </a:t>
            </a:r>
            <a:r>
              <a:rPr lang="en-US" sz="3400" b="1" dirty="0"/>
              <a:t>anlamına gelmez</a:t>
            </a:r>
            <a:r>
              <a:rPr lang="en-US" sz="3400" dirty="0"/>
              <a:t>.</a:t>
            </a:r>
          </a:p>
          <a:p>
            <a:r>
              <a:rPr lang="en-US" sz="3400" dirty="0"/>
              <a:t>PO,  iş-görev ataması </a:t>
            </a:r>
            <a:r>
              <a:rPr lang="en-US" sz="3400" b="1" dirty="0"/>
              <a:t>yapamaz</a:t>
            </a:r>
            <a:r>
              <a:rPr lang="en-US" sz="3400" dirty="0"/>
              <a:t>.</a:t>
            </a:r>
          </a:p>
          <a:p>
            <a:r>
              <a:rPr lang="en-US" sz="3400" dirty="0"/>
              <a:t>İşin nasıl yapılacağına </a:t>
            </a:r>
            <a:r>
              <a:rPr lang="en-US" sz="3400" b="1" dirty="0"/>
              <a:t>karışamaz</a:t>
            </a:r>
            <a:r>
              <a:rPr lang="en-US" sz="3400" dirty="0"/>
              <a:t>!</a:t>
            </a:r>
            <a:endParaRPr lang="en-TR" sz="3400" b="1" dirty="0">
              <a:highlight>
                <a:srgbClr val="00FF00"/>
              </a:highlight>
            </a:endParaRPr>
          </a:p>
        </p:txBody>
      </p:sp>
      <p:pic>
        <p:nvPicPr>
          <p:cNvPr id="5" name="Picture 4">
            <a:extLst>
              <a:ext uri="{FF2B5EF4-FFF2-40B4-BE49-F238E27FC236}">
                <a16:creationId xmlns:a16="http://schemas.microsoft.com/office/drawing/2014/main" id="{6CF72833-2570-B14E-5C9A-3A63AE11123F}"/>
              </a:ext>
            </a:extLst>
          </p:cNvPr>
          <p:cNvPicPr>
            <a:picLocks noChangeAspect="1"/>
          </p:cNvPicPr>
          <p:nvPr/>
        </p:nvPicPr>
        <p:blipFill>
          <a:blip r:embed="rId3"/>
          <a:stretch>
            <a:fillRect/>
          </a:stretch>
        </p:blipFill>
        <p:spPr>
          <a:xfrm>
            <a:off x="7260439" y="2022394"/>
            <a:ext cx="4510936" cy="3811247"/>
          </a:xfrm>
          <a:prstGeom prst="rect">
            <a:avLst/>
          </a:prstGeom>
        </p:spPr>
      </p:pic>
    </p:spTree>
    <p:extLst>
      <p:ext uri="{BB962C8B-B14F-4D97-AF65-F5344CB8AC3E}">
        <p14:creationId xmlns:p14="http://schemas.microsoft.com/office/powerpoint/2010/main" val="36371304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 Master</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5957026" cy="4206383"/>
          </a:xfrm>
        </p:spPr>
        <p:txBody>
          <a:bodyPr>
            <a:normAutofit fontScale="70000" lnSpcReduction="20000"/>
          </a:bodyPr>
          <a:lstStyle/>
          <a:p>
            <a:r>
              <a:rPr lang="en-US" sz="3400" dirty="0"/>
              <a:t>Scrum kurallarını, teorilerini ve pratiklerini iyi bilir ve takımın bu kurallarını uygulamasından sorumlu kişidir.</a:t>
            </a:r>
          </a:p>
          <a:p>
            <a:r>
              <a:rPr lang="en-US" sz="3400" dirty="0"/>
              <a:t>Takımın yöneticisi değildir.</a:t>
            </a:r>
          </a:p>
          <a:p>
            <a:r>
              <a:rPr lang="en-US" sz="3400" dirty="0"/>
              <a:t>Takımı rahatsız eden, verimli çalışmalarını engelleyen durumları ortadan kaldırır.</a:t>
            </a:r>
          </a:p>
          <a:p>
            <a:r>
              <a:rPr lang="en-US" sz="3400" dirty="0"/>
              <a:t>“Scrum Master, takımın Scrum değerlerine, pratiklerine ve kurallarına bağlı kalmasını garanti altına almakla sorumludur.</a:t>
            </a:r>
          </a:p>
          <a:p>
            <a:r>
              <a:rPr lang="en-US" sz="3400" dirty="0"/>
              <a:t>Scrum Master, takımı ve organizasyonu Scrum’ a adapte eder.”</a:t>
            </a:r>
            <a:endParaRPr lang="en-TR" sz="3400" dirty="0"/>
          </a:p>
        </p:txBody>
      </p:sp>
      <p:pic>
        <p:nvPicPr>
          <p:cNvPr id="51202" name="Picture 2" descr="My Journey as a Scrum Master. My personal journey as a Scrum Master… | by  Barry Overeem | The Liberators | Medium">
            <a:extLst>
              <a:ext uri="{FF2B5EF4-FFF2-40B4-BE49-F238E27FC236}">
                <a16:creationId xmlns:a16="http://schemas.microsoft.com/office/drawing/2014/main" id="{FCABC4F8-B431-C3D7-54E7-80C71D995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687" y="1877503"/>
            <a:ext cx="5037941" cy="3562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0558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lstStyle/>
          <a:p>
            <a:r>
              <a:rPr lang="en-US" b="1" dirty="0"/>
              <a:t>SDLC</a:t>
            </a:r>
            <a:endParaRPr lang="en-TR" b="1" dirty="0"/>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The Rise of Customer Expectations - UX - User Experience (4/6)">
            <a:extLst>
              <a:ext uri="{FF2B5EF4-FFF2-40B4-BE49-F238E27FC236}">
                <a16:creationId xmlns:a16="http://schemas.microsoft.com/office/drawing/2014/main" id="{AFC7C455-92C5-591C-4C2F-7415BBA34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4743" y="3513529"/>
            <a:ext cx="3186632" cy="2480262"/>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Yüksek Kaliteli Garanti Badgebanner Sticker Etiket Simge Damga Etiket Stok  Vektör Sanatı &amp; 100 Sayısı'nin Daha Fazla Görseli - iStock">
            <a:extLst>
              <a:ext uri="{FF2B5EF4-FFF2-40B4-BE49-F238E27FC236}">
                <a16:creationId xmlns:a16="http://schemas.microsoft.com/office/drawing/2014/main" id="{77C82585-84CC-1494-7306-07C45C87C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9555" y="1027907"/>
            <a:ext cx="2480262" cy="248026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A89197E5-04DF-6C5B-50B4-8D630DE8C273}"/>
              </a:ext>
            </a:extLst>
          </p:cNvPr>
          <p:cNvSpPr>
            <a:spLocks noGrp="1"/>
          </p:cNvSpPr>
          <p:nvPr>
            <p:ph idx="1"/>
          </p:nvPr>
        </p:nvSpPr>
        <p:spPr>
          <a:xfrm>
            <a:off x="420625" y="1690688"/>
            <a:ext cx="8148573" cy="4341320"/>
          </a:xfrm>
        </p:spPr>
        <p:txBody>
          <a:bodyPr>
            <a:normAutofit/>
          </a:bodyPr>
          <a:lstStyle/>
          <a:p>
            <a:pPr algn="just"/>
            <a:r>
              <a:rPr lang="en-US" dirty="0"/>
              <a:t>Bu süreç, yazılımın kalitesini artırmak, zaman ve kaynakları etkin bir şekilde kullanmak, müşteri gereksinimlerini karşılamak ve projenin başarılı bir şekilde tamamlanmasını sağlamak için bir çerçeve sunar.</a:t>
            </a:r>
          </a:p>
          <a:p>
            <a:pPr marL="0" indent="0" algn="just">
              <a:buNone/>
            </a:pPr>
            <a:endParaRPr lang="en-US" dirty="0"/>
          </a:p>
          <a:p>
            <a:pPr marL="0" indent="0" algn="just">
              <a:buNone/>
            </a:pPr>
            <a:endParaRPr lang="en-US" dirty="0"/>
          </a:p>
          <a:p>
            <a:pPr algn="just"/>
            <a:r>
              <a:rPr lang="en-US" dirty="0"/>
              <a:t>SDLC, yazılım projelerinin başarıyla yönetilmesi ve başarılı sonuçlara ulaşılması için bir rehberlik sağlar.</a:t>
            </a:r>
          </a:p>
        </p:txBody>
      </p:sp>
    </p:spTree>
    <p:extLst>
      <p:ext uri="{BB962C8B-B14F-4D97-AF65-F5344CB8AC3E}">
        <p14:creationId xmlns:p14="http://schemas.microsoft.com/office/powerpoint/2010/main" val="38799281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 Master</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5957026" cy="4206383"/>
          </a:xfrm>
        </p:spPr>
        <p:txBody>
          <a:bodyPr>
            <a:normAutofit lnSpcReduction="10000"/>
          </a:bodyPr>
          <a:lstStyle/>
          <a:p>
            <a:r>
              <a:rPr lang="en-US" sz="3400" dirty="0"/>
              <a:t>Scrum takımının üyesidir. </a:t>
            </a:r>
          </a:p>
          <a:p>
            <a:r>
              <a:rPr lang="en-US" sz="3400" dirty="0"/>
              <a:t>İş birlikçidir. </a:t>
            </a:r>
          </a:p>
          <a:p>
            <a:r>
              <a:rPr lang="en-US" sz="3400" dirty="0"/>
              <a:t>Koruyucudur. </a:t>
            </a:r>
          </a:p>
          <a:p>
            <a:r>
              <a:rPr lang="en-US" sz="3400" dirty="0"/>
              <a:t>Yardımcıdır. </a:t>
            </a:r>
          </a:p>
          <a:p>
            <a:r>
              <a:rPr lang="en-US" sz="3400" dirty="0"/>
              <a:t>Problem çözücüdür. </a:t>
            </a:r>
          </a:p>
          <a:p>
            <a:r>
              <a:rPr lang="en-US" sz="3400" dirty="0"/>
              <a:t>Kararlı ve ulaşılabilir. </a:t>
            </a:r>
          </a:p>
          <a:p>
            <a:r>
              <a:rPr lang="en-US" sz="3400" dirty="0"/>
              <a:t>Bilgilidir.</a:t>
            </a:r>
            <a:endParaRPr lang="en-TR" sz="3400" dirty="0"/>
          </a:p>
        </p:txBody>
      </p:sp>
      <p:pic>
        <p:nvPicPr>
          <p:cNvPr id="52226" name="Picture 2" descr="The Scrum Master as the Change Leader - Business 2 Community">
            <a:extLst>
              <a:ext uri="{FF2B5EF4-FFF2-40B4-BE49-F238E27FC236}">
                <a16:creationId xmlns:a16="http://schemas.microsoft.com/office/drawing/2014/main" id="{212DE24B-6261-A132-894B-FF931F9C3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2139" y="1997046"/>
            <a:ext cx="5458015" cy="3863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2157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 Master</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5957026" cy="4206383"/>
          </a:xfrm>
        </p:spPr>
        <p:txBody>
          <a:bodyPr>
            <a:normAutofit fontScale="62500" lnSpcReduction="20000"/>
          </a:bodyPr>
          <a:lstStyle/>
          <a:p>
            <a:r>
              <a:rPr lang="en-US" sz="3400" dirty="0"/>
              <a:t>ScrumMaster, takıma rehberlik ve koçluk eder, karşılaşılan engelleri ortadan kaldırmalarına yardımcı olur.</a:t>
            </a:r>
          </a:p>
          <a:p>
            <a:r>
              <a:rPr lang="en-US" sz="3400" dirty="0"/>
              <a:t>Takım içi harmoniyi, ekip elemanları arasındaki uyumu, iletişimi arttırmak için çabalar.</a:t>
            </a:r>
          </a:p>
          <a:p>
            <a:r>
              <a:rPr lang="en-US" sz="3400" dirty="0"/>
              <a:t>Sprint Planlama, Sprint Retrospektif, Günlük Scrum ve Sprint Review gibi Scrum ritüellerini ve toplantılarını kolaylaştırır.</a:t>
            </a:r>
          </a:p>
          <a:p>
            <a:r>
              <a:rPr lang="en-US" sz="3400" dirty="0"/>
              <a:t>ScrumMaster takımın güvenli ve sorunsuz bir ortamda çalışabildiğinden emin olmalı, gerektiğinde takım elemanlarına bireysel koçluk da dahil olmak üzere bir çok hizmetini sunmalıdır.</a:t>
            </a:r>
          </a:p>
        </p:txBody>
      </p:sp>
      <p:pic>
        <p:nvPicPr>
          <p:cNvPr id="3" name="Picture 2">
            <a:extLst>
              <a:ext uri="{FF2B5EF4-FFF2-40B4-BE49-F238E27FC236}">
                <a16:creationId xmlns:a16="http://schemas.microsoft.com/office/drawing/2014/main" id="{8FAD7B58-D2F3-3E8B-3296-6C4075A7FB8C}"/>
              </a:ext>
            </a:extLst>
          </p:cNvPr>
          <p:cNvPicPr>
            <a:picLocks noChangeAspect="1"/>
          </p:cNvPicPr>
          <p:nvPr/>
        </p:nvPicPr>
        <p:blipFill>
          <a:blip r:embed="rId3"/>
          <a:stretch>
            <a:fillRect/>
          </a:stretch>
        </p:blipFill>
        <p:spPr>
          <a:xfrm>
            <a:off x="6759086" y="1690688"/>
            <a:ext cx="4796284" cy="3676148"/>
          </a:xfrm>
          <a:prstGeom prst="rect">
            <a:avLst/>
          </a:prstGeom>
        </p:spPr>
      </p:pic>
    </p:spTree>
    <p:extLst>
      <p:ext uri="{BB962C8B-B14F-4D97-AF65-F5344CB8AC3E}">
        <p14:creationId xmlns:p14="http://schemas.microsoft.com/office/powerpoint/2010/main" val="20788056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Development Team</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5957026" cy="4206383"/>
          </a:xfrm>
        </p:spPr>
        <p:txBody>
          <a:bodyPr>
            <a:normAutofit fontScale="62500" lnSpcReduction="20000"/>
          </a:bodyPr>
          <a:lstStyle/>
          <a:p>
            <a:r>
              <a:rPr lang="en-US" sz="3400" dirty="0"/>
              <a:t>Front End Developer, Back End Developer, DevOps, QA Tester UI/UX Designer vb. gibi teknik becerilere sahip kişilerden oluşur.</a:t>
            </a:r>
          </a:p>
          <a:p>
            <a:r>
              <a:rPr lang="en-US" sz="3400" dirty="0"/>
              <a:t>Product Owner’ ın yapılacak işler listesi olan Product Backlog’ tan belli bir sürede yapabileceği kadar işi, Product Owner’ ın belirlediği önceliğe göre yapan geliştirme takımıdır.</a:t>
            </a:r>
          </a:p>
          <a:p>
            <a:r>
              <a:rPr lang="en-US" sz="3400" dirty="0"/>
              <a:t>Teknik konularda sorumluluk </a:t>
            </a:r>
            <a:r>
              <a:rPr lang="en-US" sz="3400" b="1" dirty="0">
                <a:highlight>
                  <a:srgbClr val="00FF00"/>
                </a:highlight>
              </a:rPr>
              <a:t>Development Team</a:t>
            </a:r>
            <a:r>
              <a:rPr lang="en-US" sz="3400" dirty="0"/>
              <a:t>’ e aittir.</a:t>
            </a:r>
          </a:p>
          <a:p>
            <a:r>
              <a:rPr lang="en-US" sz="3400" dirty="0"/>
              <a:t>PO ve SM Development Team’ in yapacağı işlerin önceliğini belirleyebilir ama neyi nasıl yapacaklarına karışmazlar.</a:t>
            </a:r>
          </a:p>
        </p:txBody>
      </p:sp>
      <p:pic>
        <p:nvPicPr>
          <p:cNvPr id="54274" name="Picture 2" descr="Web Development Team in 2023: Roles and Processes to Examine">
            <a:extLst>
              <a:ext uri="{FF2B5EF4-FFF2-40B4-BE49-F238E27FC236}">
                <a16:creationId xmlns:a16="http://schemas.microsoft.com/office/drawing/2014/main" id="{A3C8EF65-3CFE-F21A-5E85-A9CE2318A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0192" y="2124894"/>
            <a:ext cx="5033454" cy="3145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925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Development Team</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4" y="1825625"/>
            <a:ext cx="6489461" cy="4206383"/>
          </a:xfrm>
        </p:spPr>
        <p:txBody>
          <a:bodyPr>
            <a:normAutofit fontScale="55000" lnSpcReduction="20000"/>
          </a:bodyPr>
          <a:lstStyle/>
          <a:p>
            <a:r>
              <a:rPr lang="en-US" sz="3400" dirty="0"/>
              <a:t>Takım içerisindeki kişilerin rolleri ve yetenekleri ne olursa olsun, dışarıya karşı bir işin tamamlanmasından tüm takım sorumludur.</a:t>
            </a:r>
          </a:p>
          <a:p>
            <a:r>
              <a:rPr lang="en-US" sz="3400" dirty="0"/>
              <a:t>Bir Sprint’ e alınan bütün işleri tamamlayacak özelliklere sahip kişilerdir. </a:t>
            </a:r>
          </a:p>
          <a:p>
            <a:r>
              <a:rPr lang="en-US" sz="3400" dirty="0"/>
              <a:t>Sprint Backlog’ u oluştururlar.</a:t>
            </a:r>
          </a:p>
          <a:p>
            <a:r>
              <a:rPr lang="en-US" sz="3400" dirty="0"/>
              <a:t>Kendi kendini yönetir İşin verilmesini beklemezler, işi kendileri alır ve geliştirirler.</a:t>
            </a:r>
          </a:p>
          <a:p>
            <a:r>
              <a:rPr lang="en-US" sz="3400" dirty="0"/>
              <a:t>Development Team, Product Backlog’ tan çektiği bir Product Backlog Item’ ı Product Owner’ ın önünde çalışan bir kod parçacığı olarak koymakla yükümlüdür.</a:t>
            </a:r>
          </a:p>
          <a:p>
            <a:r>
              <a:rPr lang="en-US" sz="3400" dirty="0"/>
              <a:t>“Self Organize” olmalıdır. Development Team, sorumluluğunu aldığı işlerin yapılması için bir iş tanımlamasına veya bir iş takipçisine ihtiyaç duymaz.</a:t>
            </a:r>
          </a:p>
        </p:txBody>
      </p:sp>
      <p:pic>
        <p:nvPicPr>
          <p:cNvPr id="3" name="Picture 2">
            <a:extLst>
              <a:ext uri="{FF2B5EF4-FFF2-40B4-BE49-F238E27FC236}">
                <a16:creationId xmlns:a16="http://schemas.microsoft.com/office/drawing/2014/main" id="{725B2DE2-9A35-CAD3-5561-F61ABD2C3F9B}"/>
              </a:ext>
            </a:extLst>
          </p:cNvPr>
          <p:cNvPicPr>
            <a:picLocks noChangeAspect="1"/>
          </p:cNvPicPr>
          <p:nvPr/>
        </p:nvPicPr>
        <p:blipFill>
          <a:blip r:embed="rId3"/>
          <a:stretch>
            <a:fillRect/>
          </a:stretch>
        </p:blipFill>
        <p:spPr>
          <a:xfrm>
            <a:off x="7176304" y="1690688"/>
            <a:ext cx="4445079" cy="4049692"/>
          </a:xfrm>
          <a:prstGeom prst="rect">
            <a:avLst/>
          </a:prstGeom>
        </p:spPr>
      </p:pic>
    </p:spTree>
    <p:extLst>
      <p:ext uri="{BB962C8B-B14F-4D97-AF65-F5344CB8AC3E}">
        <p14:creationId xmlns:p14="http://schemas.microsoft.com/office/powerpoint/2010/main" val="28995981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grpSp>
        <p:nvGrpSpPr>
          <p:cNvPr id="454" name="Google Shape;454;g1971b6de4b7_0_186"/>
          <p:cNvGrpSpPr/>
          <p:nvPr/>
        </p:nvGrpSpPr>
        <p:grpSpPr>
          <a:xfrm>
            <a:off x="-38739" y="-6111"/>
            <a:ext cx="12269550" cy="7198550"/>
            <a:chOff x="0" y="0"/>
            <a:chExt cx="24539100" cy="14397100"/>
          </a:xfrm>
        </p:grpSpPr>
        <p:pic>
          <p:nvPicPr>
            <p:cNvPr id="455" name="Google Shape;455;g1971b6de4b7_0_186" descr="BATCH (5).png"/>
            <p:cNvPicPr preferRelativeResize="0"/>
            <p:nvPr/>
          </p:nvPicPr>
          <p:blipFill rotWithShape="1">
            <a:blip r:embed="rId3">
              <a:alphaModFix/>
            </a:blip>
            <a:srcRect l="19" r="19"/>
            <a:stretch/>
          </p:blipFill>
          <p:spPr>
            <a:xfrm>
              <a:off x="0" y="0"/>
              <a:ext cx="24538954" cy="13808802"/>
            </a:xfrm>
            <a:prstGeom prst="rect">
              <a:avLst/>
            </a:prstGeom>
            <a:noFill/>
            <a:ln>
              <a:noFill/>
            </a:ln>
          </p:spPr>
        </p:pic>
        <p:sp>
          <p:nvSpPr>
            <p:cNvPr id="456" name="Google Shape;456;g1971b6de4b7_0_186"/>
            <p:cNvSpPr/>
            <p:nvPr/>
          </p:nvSpPr>
          <p:spPr>
            <a:xfrm>
              <a:off x="0" y="13885000"/>
              <a:ext cx="24539100" cy="512100"/>
            </a:xfrm>
            <a:prstGeom prst="rect">
              <a:avLst/>
            </a:prstGeom>
            <a:noFill/>
            <a:ln>
              <a:noFill/>
            </a:ln>
          </p:spPr>
          <p:txBody>
            <a:bodyPr spcFirstLastPara="1" wrap="square" lIns="38100" tIns="38100" rIns="38100" bIns="3810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tr-TR" sz="900" b="0" i="0" u="none" strike="noStrike" cap="none">
                  <a:solidFill>
                    <a:schemeClr val="dk1"/>
                  </a:solidFill>
                  <a:latin typeface="Century Gothic"/>
                  <a:ea typeface="Century Gothic"/>
                  <a:cs typeface="Century Gothic"/>
                  <a:sym typeface="Century Gothic"/>
                </a:rPr>
                <a:t>Caption</a:t>
              </a:r>
              <a:endParaRPr sz="1400" b="0" i="0" u="none" strike="noStrike" cap="none">
                <a:solidFill>
                  <a:srgbClr val="000000"/>
                </a:solidFill>
                <a:latin typeface="Arial"/>
                <a:ea typeface="Arial"/>
                <a:cs typeface="Arial"/>
                <a:sym typeface="Arial"/>
              </a:endParaRPr>
            </a:p>
          </p:txBody>
        </p:sp>
      </p:grpSp>
      <p:sp>
        <p:nvSpPr>
          <p:cNvPr id="457" name="Google Shape;457;g1971b6de4b7_0_186"/>
          <p:cNvSpPr txBox="1"/>
          <p:nvPr/>
        </p:nvSpPr>
        <p:spPr>
          <a:xfrm>
            <a:off x="4969961" y="2046899"/>
            <a:ext cx="6670500" cy="660300"/>
          </a:xfrm>
          <a:prstGeom prst="rect">
            <a:avLst/>
          </a:prstGeom>
          <a:noFill/>
          <a:ln>
            <a:noFill/>
          </a:ln>
          <a:effectLst>
            <a:outerShdw blurRad="50800">
              <a:srgbClr val="000000">
                <a:alpha val="40000"/>
              </a:srgbClr>
            </a:outerShdw>
          </a:effectLst>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Clr>
                <a:schemeClr val="accent1"/>
              </a:buClr>
              <a:buSzPts val="3700"/>
              <a:buFont typeface="Noto Sans"/>
              <a:buNone/>
            </a:pPr>
            <a:r>
              <a:rPr lang="tr-TR" sz="3700">
                <a:solidFill>
                  <a:srgbClr val="7911F8"/>
                </a:solidFill>
                <a:latin typeface="Montserrat"/>
                <a:ea typeface="Montserrat"/>
                <a:cs typeface="Montserrat"/>
                <a:sym typeface="Montserrat"/>
              </a:rPr>
              <a:t>146 - 149</a:t>
            </a:r>
            <a:endParaRPr sz="3700" b="0" i="0" u="none" strike="noStrike" cap="none">
              <a:solidFill>
                <a:srgbClr val="7911F8"/>
              </a:solidFill>
              <a:latin typeface="Montserrat"/>
              <a:ea typeface="Montserrat"/>
              <a:cs typeface="Montserrat"/>
              <a:sym typeface="Montserrat"/>
            </a:endParaRPr>
          </a:p>
        </p:txBody>
      </p:sp>
      <p:sp>
        <p:nvSpPr>
          <p:cNvPr id="458" name="Google Shape;458;g1971b6de4b7_0_186"/>
          <p:cNvSpPr txBox="1"/>
          <p:nvPr/>
        </p:nvSpPr>
        <p:spPr>
          <a:xfrm>
            <a:off x="5042805" y="2698772"/>
            <a:ext cx="6597600" cy="660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3800"/>
              <a:buFont typeface="Noto Sans"/>
              <a:buNone/>
            </a:pPr>
            <a:r>
              <a:rPr lang="tr-TR" sz="3800" b="1" dirty="0">
                <a:solidFill>
                  <a:srgbClr val="7911F8"/>
                </a:solidFill>
                <a:latin typeface="Montserrat"/>
                <a:ea typeface="Montserrat"/>
                <a:cs typeface="Montserrat"/>
                <a:sym typeface="Montserrat"/>
              </a:rPr>
              <a:t>SDLC</a:t>
            </a:r>
            <a:endParaRPr sz="1400" b="0" i="0" u="none" strike="noStrike" cap="none" dirty="0">
              <a:solidFill>
                <a:srgbClr val="000000"/>
              </a:solidFill>
              <a:latin typeface="Arial"/>
              <a:ea typeface="Arial"/>
              <a:cs typeface="Arial"/>
              <a:sym typeface="Arial"/>
            </a:endParaRPr>
          </a:p>
        </p:txBody>
      </p:sp>
      <p:sp>
        <p:nvSpPr>
          <p:cNvPr id="459" name="Google Shape;459;g1971b6de4b7_0_186"/>
          <p:cNvSpPr/>
          <p:nvPr/>
        </p:nvSpPr>
        <p:spPr>
          <a:xfrm>
            <a:off x="2547501" y="5303734"/>
            <a:ext cx="7851600" cy="519300"/>
          </a:xfrm>
          <a:prstGeom prst="roundRect">
            <a:avLst>
              <a:gd name="adj" fmla="val 50000"/>
            </a:avLst>
          </a:prstGeom>
          <a:solidFill>
            <a:srgbClr val="FF000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tr-TR" sz="1800" b="0" i="0" u="none" strike="noStrike" cap="none">
                <a:solidFill>
                  <a:schemeClr val="lt1"/>
                </a:solidFill>
                <a:latin typeface="Montserrat"/>
                <a:ea typeface="Montserrat"/>
                <a:cs typeface="Montserrat"/>
                <a:sym typeface="Montserrat"/>
              </a:rPr>
              <a:t>ZOOM GİRİŞLERİNİZİ LÜTFEN </a:t>
            </a:r>
            <a:r>
              <a:rPr lang="tr-TR" sz="1800" b="1" i="0" u="none" strike="noStrike" cap="none">
                <a:solidFill>
                  <a:schemeClr val="lt1"/>
                </a:solidFill>
                <a:latin typeface="Montserrat"/>
                <a:ea typeface="Montserrat"/>
                <a:cs typeface="Montserrat"/>
                <a:sym typeface="Montserrat"/>
              </a:rPr>
              <a:t>LMS</a:t>
            </a:r>
            <a:r>
              <a:rPr lang="tr-TR" sz="1800" b="0" i="0" u="none" strike="noStrike" cap="none">
                <a:solidFill>
                  <a:schemeClr val="lt1"/>
                </a:solidFill>
                <a:latin typeface="Montserrat"/>
                <a:ea typeface="Montserrat"/>
                <a:cs typeface="Montserrat"/>
                <a:sym typeface="Montserrat"/>
              </a:rPr>
              <a:t> SİSTEMİ ÜZERİNDEN YAPINIZ</a:t>
            </a:r>
            <a:endParaRPr sz="1400" b="0" i="0" u="none" strike="noStrike" cap="none">
              <a:solidFill>
                <a:srgbClr val="000000"/>
              </a:solidFill>
              <a:latin typeface="Arial"/>
              <a:ea typeface="Arial"/>
              <a:cs typeface="Arial"/>
              <a:sym typeface="Arial"/>
            </a:endParaRPr>
          </a:p>
        </p:txBody>
      </p:sp>
      <p:sp>
        <p:nvSpPr>
          <p:cNvPr id="460" name="Google Shape;460;g1971b6de4b7_0_186"/>
          <p:cNvSpPr txBox="1"/>
          <p:nvPr/>
        </p:nvSpPr>
        <p:spPr>
          <a:xfrm>
            <a:off x="5042806" y="3341916"/>
            <a:ext cx="5001000" cy="51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4000"/>
              <a:buFont typeface="Noto Sans"/>
              <a:buNone/>
            </a:pPr>
            <a:r>
              <a:rPr lang="tr-TR" sz="4000" b="0" i="0" u="none" strike="noStrike" cap="none" dirty="0">
                <a:solidFill>
                  <a:srgbClr val="7911F8"/>
                </a:solidFill>
                <a:latin typeface="Montserrat"/>
                <a:ea typeface="Montserrat"/>
                <a:cs typeface="Montserrat"/>
                <a:sym typeface="Montserrat"/>
              </a:rPr>
              <a:t>12.07.2023</a:t>
            </a:r>
            <a:endParaRPr sz="1400" b="0" i="0" u="none" strike="noStrike" cap="none" dirty="0">
              <a:solidFill>
                <a:srgbClr val="000000"/>
              </a:solidFill>
              <a:latin typeface="Arial"/>
              <a:ea typeface="Arial"/>
              <a:cs typeface="Arial"/>
              <a:sym typeface="Arial"/>
            </a:endParaRPr>
          </a:p>
        </p:txBody>
      </p:sp>
      <p:sp>
        <p:nvSpPr>
          <p:cNvPr id="461" name="Google Shape;461;g1971b6de4b7_0_186"/>
          <p:cNvSpPr txBox="1"/>
          <p:nvPr/>
        </p:nvSpPr>
        <p:spPr>
          <a:xfrm>
            <a:off x="4969950" y="3910000"/>
            <a:ext cx="6670500" cy="1241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accent1"/>
              </a:buClr>
              <a:buSzPts val="4000"/>
              <a:buFont typeface="Noto Sans"/>
              <a:buNone/>
            </a:pPr>
            <a:r>
              <a:rPr lang="tr-TR" sz="4000" b="1" dirty="0">
                <a:solidFill>
                  <a:srgbClr val="7911F8"/>
                </a:solidFill>
                <a:latin typeface="Montserrat"/>
                <a:ea typeface="Montserrat"/>
                <a:cs typeface="Montserrat"/>
                <a:sym typeface="Montserrat"/>
              </a:rPr>
              <a:t>SDLC - 3</a:t>
            </a:r>
            <a:endParaRPr sz="4000" b="1" i="0" u="none" strike="noStrike" cap="none" dirty="0">
              <a:solidFill>
                <a:srgbClr val="7911F8"/>
              </a:solidFill>
              <a:latin typeface="Montserrat"/>
              <a:ea typeface="Montserrat"/>
              <a:cs typeface="Montserrat"/>
              <a:sym typeface="Montserrat"/>
            </a:endParaRPr>
          </a:p>
        </p:txBody>
      </p:sp>
    </p:spTree>
    <p:extLst>
      <p:ext uri="{BB962C8B-B14F-4D97-AF65-F5344CB8AC3E}">
        <p14:creationId xmlns:p14="http://schemas.microsoft.com/office/powerpoint/2010/main" val="16239216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5738B-027B-A246-F4A7-201E7F4C3236}"/>
              </a:ext>
            </a:extLst>
          </p:cNvPr>
          <p:cNvSpPr>
            <a:spLocks noGrp="1"/>
          </p:cNvSpPr>
          <p:nvPr>
            <p:ph type="ctrTitle"/>
          </p:nvPr>
        </p:nvSpPr>
        <p:spPr>
          <a:xfrm>
            <a:off x="5989319" y="576263"/>
            <a:ext cx="5054196" cy="2967606"/>
          </a:xfrm>
        </p:spPr>
        <p:txBody>
          <a:bodyPr anchor="b">
            <a:normAutofit/>
          </a:bodyPr>
          <a:lstStyle/>
          <a:p>
            <a:pPr algn="l"/>
            <a:r>
              <a:rPr lang="en-TR" sz="6600" dirty="0">
                <a:solidFill>
                  <a:srgbClr val="C00000"/>
                </a:solidFill>
              </a:rPr>
              <a:t>SDLC</a:t>
            </a:r>
            <a:br>
              <a:rPr lang="en-TR" sz="4800" dirty="0"/>
            </a:br>
            <a:r>
              <a:rPr lang="en-US" sz="3200" dirty="0">
                <a:solidFill>
                  <a:srgbClr val="C00000"/>
                </a:solidFill>
              </a:rPr>
              <a:t>S</a:t>
            </a:r>
            <a:r>
              <a:rPr lang="en-US" sz="3200" dirty="0"/>
              <a:t>oftware || </a:t>
            </a:r>
            <a:r>
              <a:rPr lang="en-US" sz="3200" dirty="0">
                <a:solidFill>
                  <a:srgbClr val="C00000"/>
                </a:solidFill>
              </a:rPr>
              <a:t>S</a:t>
            </a:r>
            <a:r>
              <a:rPr lang="en-US" sz="3200" dirty="0"/>
              <a:t>ystem</a:t>
            </a:r>
            <a:br>
              <a:rPr lang="en-US" sz="3200" dirty="0"/>
            </a:br>
            <a:r>
              <a:rPr lang="en-US" sz="3200" dirty="0">
                <a:solidFill>
                  <a:srgbClr val="C00000"/>
                </a:solidFill>
              </a:rPr>
              <a:t>D</a:t>
            </a:r>
            <a:r>
              <a:rPr lang="en-US" sz="3200" dirty="0"/>
              <a:t>evelopment</a:t>
            </a:r>
            <a:br>
              <a:rPr lang="en-US" sz="3200" dirty="0"/>
            </a:br>
            <a:r>
              <a:rPr lang="en-US" sz="3200" dirty="0">
                <a:solidFill>
                  <a:srgbClr val="C00000"/>
                </a:solidFill>
              </a:rPr>
              <a:t>L</a:t>
            </a:r>
            <a:r>
              <a:rPr lang="en-US" sz="3200" dirty="0"/>
              <a:t>ife </a:t>
            </a:r>
            <a:br>
              <a:rPr lang="en-US" sz="3200" dirty="0"/>
            </a:br>
            <a:r>
              <a:rPr lang="en-US" sz="3200" dirty="0">
                <a:solidFill>
                  <a:srgbClr val="C00000"/>
                </a:solidFill>
              </a:rPr>
              <a:t>C</a:t>
            </a:r>
            <a:r>
              <a:rPr lang="en-US" sz="3200" dirty="0"/>
              <a:t>ycle</a:t>
            </a:r>
            <a:endParaRPr lang="en-TR" sz="4800" dirty="0"/>
          </a:p>
        </p:txBody>
      </p:sp>
      <p:sp>
        <p:nvSpPr>
          <p:cNvPr id="3" name="Subtitle 2">
            <a:extLst>
              <a:ext uri="{FF2B5EF4-FFF2-40B4-BE49-F238E27FC236}">
                <a16:creationId xmlns:a16="http://schemas.microsoft.com/office/drawing/2014/main" id="{5F15582A-A49F-2033-70C2-DB99A372C7FC}"/>
              </a:ext>
            </a:extLst>
          </p:cNvPr>
          <p:cNvSpPr>
            <a:spLocks noGrp="1"/>
          </p:cNvSpPr>
          <p:nvPr>
            <p:ph type="subTitle" idx="1"/>
          </p:nvPr>
        </p:nvSpPr>
        <p:spPr>
          <a:xfrm>
            <a:off x="5989319" y="3764975"/>
            <a:ext cx="5054196" cy="2192683"/>
          </a:xfrm>
        </p:spPr>
        <p:txBody>
          <a:bodyPr>
            <a:normAutofit/>
          </a:bodyPr>
          <a:lstStyle/>
          <a:p>
            <a:pPr algn="l"/>
            <a:r>
              <a:rPr lang="en-US" sz="2800" b="1" dirty="0"/>
              <a:t>3. Ders</a:t>
            </a:r>
            <a:br>
              <a:rPr lang="en-US" sz="2800" b="1" dirty="0"/>
            </a:br>
            <a:r>
              <a:rPr lang="en-US" sz="2800" b="1" dirty="0"/>
              <a:t>12.07.2023</a:t>
            </a:r>
          </a:p>
          <a:p>
            <a:pPr algn="l"/>
            <a:r>
              <a:rPr lang="en-US" sz="2200" dirty="0">
                <a:solidFill>
                  <a:schemeClr val="tx2">
                    <a:lumMod val="60000"/>
                    <a:lumOff val="40000"/>
                  </a:schemeClr>
                </a:solidFill>
              </a:rPr>
              <a:t>B149 AWS &amp; DevOps</a:t>
            </a:r>
            <a:br>
              <a:rPr lang="en-US" sz="2200" dirty="0">
                <a:solidFill>
                  <a:schemeClr val="tx2">
                    <a:lumMod val="60000"/>
                    <a:lumOff val="40000"/>
                  </a:schemeClr>
                </a:solidFill>
              </a:rPr>
            </a:br>
            <a:r>
              <a:rPr lang="en-US" sz="2200" dirty="0">
                <a:solidFill>
                  <a:schemeClr val="tx2">
                    <a:lumMod val="60000"/>
                    <a:lumOff val="40000"/>
                  </a:schemeClr>
                </a:solidFill>
              </a:rPr>
              <a:t>B146 Cyber Security</a:t>
            </a:r>
            <a:endParaRPr lang="en-US" sz="2200" dirty="0"/>
          </a:p>
          <a:p>
            <a:pPr algn="l"/>
            <a:endParaRPr lang="en-TR" sz="2200" dirty="0"/>
          </a:p>
        </p:txBody>
      </p:sp>
      <p:pic>
        <p:nvPicPr>
          <p:cNvPr id="16" name="Picture 3" descr="A colorful light bulb with business icons">
            <a:extLst>
              <a:ext uri="{FF2B5EF4-FFF2-40B4-BE49-F238E27FC236}">
                <a16:creationId xmlns:a16="http://schemas.microsoft.com/office/drawing/2014/main" id="{225EE30B-71B7-236B-E02F-D7A3C2383EDD}"/>
              </a:ext>
            </a:extLst>
          </p:cNvPr>
          <p:cNvPicPr>
            <a:picLocks noChangeAspect="1"/>
          </p:cNvPicPr>
          <p:nvPr/>
        </p:nvPicPr>
        <p:blipFill rotWithShape="1">
          <a:blip r:embed="rId2"/>
          <a:srcRect l="17908" r="26093" b="1"/>
          <a:stretch/>
        </p:blipFill>
        <p:spPr>
          <a:xfrm>
            <a:off x="-6472" y="10"/>
            <a:ext cx="5486394" cy="6857982"/>
          </a:xfrm>
          <a:prstGeom prst="rect">
            <a:avLst/>
          </a:prstGeom>
        </p:spPr>
      </p:pic>
      <p:pic>
        <p:nvPicPr>
          <p:cNvPr id="1030" name="Picture 6" descr="Institutional | Techpro Education">
            <a:extLst>
              <a:ext uri="{FF2B5EF4-FFF2-40B4-BE49-F238E27FC236}">
                <a16:creationId xmlns:a16="http://schemas.microsoft.com/office/drawing/2014/main" id="{FC920835-2593-77EA-3C70-51EB457765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707" y="685799"/>
            <a:ext cx="1941969" cy="90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2608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lstStyle/>
          <a:p>
            <a:r>
              <a:rPr lang="en-TR" b="1" dirty="0"/>
              <a:t>Bugün ne yapıyoruz?</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BC2725C-CB06-63E9-488B-11108EB6647E}"/>
              </a:ext>
            </a:extLst>
          </p:cNvPr>
          <p:cNvSpPr>
            <a:spLocks noGrp="1"/>
          </p:cNvSpPr>
          <p:nvPr>
            <p:ph idx="1"/>
          </p:nvPr>
        </p:nvSpPr>
        <p:spPr/>
        <p:txBody>
          <a:bodyPr>
            <a:normAutofit fontScale="40000" lnSpcReduction="20000"/>
          </a:bodyPr>
          <a:lstStyle/>
          <a:p>
            <a:r>
              <a:rPr lang="en-TR" sz="3500" dirty="0"/>
              <a:t>Product Backlog</a:t>
            </a:r>
          </a:p>
          <a:p>
            <a:r>
              <a:rPr lang="en-TR" sz="3500" dirty="0"/>
              <a:t>Sprint Backlog</a:t>
            </a:r>
          </a:p>
          <a:p>
            <a:r>
              <a:rPr lang="en-TR" sz="3500" dirty="0"/>
              <a:t>Scrum Meets</a:t>
            </a:r>
          </a:p>
          <a:p>
            <a:pPr lvl="1"/>
            <a:r>
              <a:rPr lang="en-TR" sz="3300" dirty="0"/>
              <a:t>Sprint Planning</a:t>
            </a:r>
          </a:p>
          <a:p>
            <a:pPr lvl="1"/>
            <a:r>
              <a:rPr lang="en-TR" sz="3300" dirty="0"/>
              <a:t>Daily Scrum</a:t>
            </a:r>
          </a:p>
          <a:p>
            <a:pPr lvl="1"/>
            <a:r>
              <a:rPr lang="en-TR" sz="3300" dirty="0"/>
              <a:t>Sprint Review</a:t>
            </a:r>
          </a:p>
          <a:p>
            <a:pPr lvl="1"/>
            <a:r>
              <a:rPr lang="en-TR" sz="3300" dirty="0"/>
              <a:t>Sprint Retrospective</a:t>
            </a:r>
          </a:p>
          <a:p>
            <a:r>
              <a:rPr lang="en-TR" sz="3500" dirty="0"/>
              <a:t>Scrum Board</a:t>
            </a:r>
          </a:p>
          <a:p>
            <a:r>
              <a:rPr lang="en-TR" sz="3500" dirty="0"/>
              <a:t>Kanban Board</a:t>
            </a:r>
          </a:p>
          <a:p>
            <a:r>
              <a:rPr lang="en-TR" sz="3500" dirty="0"/>
              <a:t>Feature</a:t>
            </a:r>
          </a:p>
          <a:p>
            <a:r>
              <a:rPr lang="en-TR" sz="3500" dirty="0"/>
              <a:t>Epic</a:t>
            </a:r>
          </a:p>
          <a:p>
            <a:r>
              <a:rPr lang="en-TR" sz="3500" dirty="0"/>
              <a:t>User Story</a:t>
            </a:r>
          </a:p>
          <a:p>
            <a:r>
              <a:rPr lang="en-TR" sz="3000" dirty="0"/>
              <a:t>Scrum Tools</a:t>
            </a:r>
          </a:p>
          <a:p>
            <a:r>
              <a:rPr lang="en-TR" sz="4000" dirty="0">
                <a:solidFill>
                  <a:srgbClr val="C00000"/>
                </a:solidFill>
              </a:rPr>
              <a:t>Kahoot</a:t>
            </a:r>
          </a:p>
        </p:txBody>
      </p:sp>
      <p:pic>
        <p:nvPicPr>
          <p:cNvPr id="5" name="Picture 4">
            <a:extLst>
              <a:ext uri="{FF2B5EF4-FFF2-40B4-BE49-F238E27FC236}">
                <a16:creationId xmlns:a16="http://schemas.microsoft.com/office/drawing/2014/main" id="{83D9F158-8E03-67F4-9EFB-E587916D8688}"/>
              </a:ext>
            </a:extLst>
          </p:cNvPr>
          <p:cNvPicPr>
            <a:picLocks noChangeAspect="1"/>
          </p:cNvPicPr>
          <p:nvPr/>
        </p:nvPicPr>
        <p:blipFill>
          <a:blip r:embed="rId3"/>
          <a:stretch>
            <a:fillRect/>
          </a:stretch>
        </p:blipFill>
        <p:spPr>
          <a:xfrm>
            <a:off x="3851011" y="1985716"/>
            <a:ext cx="7772400" cy="3886200"/>
          </a:xfrm>
          <a:prstGeom prst="rect">
            <a:avLst/>
          </a:prstGeom>
        </p:spPr>
      </p:pic>
    </p:spTree>
    <p:extLst>
      <p:ext uri="{BB962C8B-B14F-4D97-AF65-F5344CB8AC3E}">
        <p14:creationId xmlns:p14="http://schemas.microsoft.com/office/powerpoint/2010/main" val="23446302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Product Backlog</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5945452" cy="4206383"/>
          </a:xfrm>
        </p:spPr>
        <p:txBody>
          <a:bodyPr>
            <a:normAutofit fontScale="62500" lnSpcReduction="20000"/>
          </a:bodyPr>
          <a:lstStyle/>
          <a:p>
            <a:pPr algn="just"/>
            <a:r>
              <a:rPr lang="en-US" sz="3400" dirty="0"/>
              <a:t>Proje için gerekli olan gereksinimler listesidir. Proje sonunda “Ne üretilmek isteniyor?” sorusuna cevap aranır.</a:t>
            </a:r>
          </a:p>
          <a:p>
            <a:pPr algn="just"/>
            <a:r>
              <a:rPr lang="en-US" sz="3400" dirty="0"/>
              <a:t>Product owner tarafından müşteriden gereksinimler alınır, öncelik sırasına göre sıralanır.</a:t>
            </a:r>
          </a:p>
          <a:p>
            <a:pPr algn="just"/>
            <a:r>
              <a:rPr lang="en-US" sz="3400" dirty="0"/>
              <a:t>Product owner, değişen ihtiyaçlara göre Product Backlog’ a ekleme veya çıkarma yapabilir.</a:t>
            </a:r>
          </a:p>
          <a:p>
            <a:pPr algn="just"/>
            <a:r>
              <a:rPr lang="en-US" sz="3400" dirty="0"/>
              <a:t>Böylece değişim, projenin her aşamasında projeye kolayca entegre edilebilir.</a:t>
            </a:r>
          </a:p>
          <a:p>
            <a:pPr algn="just"/>
            <a:endParaRPr lang="en-US" sz="3400" dirty="0"/>
          </a:p>
          <a:p>
            <a:pPr algn="just"/>
            <a:endParaRPr lang="en-US" sz="3400" dirty="0"/>
          </a:p>
          <a:p>
            <a:pPr algn="just"/>
            <a:r>
              <a:rPr lang="en-US" sz="3400" b="1" dirty="0"/>
              <a:t>Product Backlog Item</a:t>
            </a:r>
            <a:r>
              <a:rPr lang="en-US" sz="3400" dirty="0"/>
              <a:t>:  Product backlog içindeki her bir gereksinime verilen isimdir.</a:t>
            </a:r>
          </a:p>
        </p:txBody>
      </p:sp>
      <p:pic>
        <p:nvPicPr>
          <p:cNvPr id="5" name="Picture 4">
            <a:extLst>
              <a:ext uri="{FF2B5EF4-FFF2-40B4-BE49-F238E27FC236}">
                <a16:creationId xmlns:a16="http://schemas.microsoft.com/office/drawing/2014/main" id="{0DC2BCF0-5479-D212-4B1C-BB37E938492C}"/>
              </a:ext>
            </a:extLst>
          </p:cNvPr>
          <p:cNvPicPr>
            <a:picLocks noChangeAspect="1"/>
          </p:cNvPicPr>
          <p:nvPr/>
        </p:nvPicPr>
        <p:blipFill>
          <a:blip r:embed="rId3"/>
          <a:stretch>
            <a:fillRect/>
          </a:stretch>
        </p:blipFill>
        <p:spPr>
          <a:xfrm>
            <a:off x="6507507" y="1690688"/>
            <a:ext cx="5263868" cy="3911459"/>
          </a:xfrm>
          <a:prstGeom prst="rect">
            <a:avLst/>
          </a:prstGeom>
        </p:spPr>
      </p:pic>
    </p:spTree>
    <p:extLst>
      <p:ext uri="{BB962C8B-B14F-4D97-AF65-F5344CB8AC3E}">
        <p14:creationId xmlns:p14="http://schemas.microsoft.com/office/powerpoint/2010/main" val="312435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Product Backlog</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5" y="1825625"/>
            <a:ext cx="5945452" cy="4206383"/>
          </a:xfrm>
        </p:spPr>
        <p:txBody>
          <a:bodyPr>
            <a:normAutofit fontScale="62500" lnSpcReduction="20000"/>
          </a:bodyPr>
          <a:lstStyle/>
          <a:p>
            <a:pPr algn="just"/>
            <a:r>
              <a:rPr lang="en-US" sz="3400" dirty="0"/>
              <a:t>Product Backlog yaşayan bir dokümanıdır.</a:t>
            </a:r>
          </a:p>
          <a:p>
            <a:pPr algn="just"/>
            <a:r>
              <a:rPr lang="en-US" sz="3400" dirty="0"/>
              <a:t>Çevresel koşullar, müşteri talepleri, teknolojik gelişmeler ve geliştirme yetkinliğinde meydana gelebilecek değişimlerden en yüksek faydayı sağlayacak şekilde sürekli değişir. </a:t>
            </a:r>
          </a:p>
          <a:p>
            <a:pPr algn="just"/>
            <a:r>
              <a:rPr lang="en-US" sz="3400" dirty="0"/>
              <a:t>İyi bir Product Backlog takımın önündeki 2 3 sprint için net anlaşılmış ve yeterince küçük PBI’ ları barındırmalıdır.</a:t>
            </a:r>
          </a:p>
          <a:p>
            <a:pPr algn="just"/>
            <a:r>
              <a:rPr lang="en-US" sz="3400" dirty="0"/>
              <a:t>Product Owner (Ürün sahibi), Product Backlog’ u yöneten yegane kişidir. </a:t>
            </a:r>
          </a:p>
          <a:p>
            <a:pPr algn="just"/>
            <a:r>
              <a:rPr lang="en-US" sz="3400" dirty="0"/>
              <a:t>Bu işi yaparken paydaşlardan, geliştirme takımından ve Scrum Master’ dan destek ve yardım alabilir.</a:t>
            </a:r>
          </a:p>
        </p:txBody>
      </p:sp>
      <p:pic>
        <p:nvPicPr>
          <p:cNvPr id="5" name="Picture 4">
            <a:extLst>
              <a:ext uri="{FF2B5EF4-FFF2-40B4-BE49-F238E27FC236}">
                <a16:creationId xmlns:a16="http://schemas.microsoft.com/office/drawing/2014/main" id="{0DC2BCF0-5479-D212-4B1C-BB37E938492C}"/>
              </a:ext>
            </a:extLst>
          </p:cNvPr>
          <p:cNvPicPr>
            <a:picLocks noChangeAspect="1"/>
          </p:cNvPicPr>
          <p:nvPr/>
        </p:nvPicPr>
        <p:blipFill>
          <a:blip r:embed="rId3"/>
          <a:stretch>
            <a:fillRect/>
          </a:stretch>
        </p:blipFill>
        <p:spPr>
          <a:xfrm>
            <a:off x="6507507" y="1690688"/>
            <a:ext cx="5263868" cy="3911459"/>
          </a:xfrm>
          <a:prstGeom prst="rect">
            <a:avLst/>
          </a:prstGeom>
        </p:spPr>
      </p:pic>
    </p:spTree>
    <p:extLst>
      <p:ext uri="{BB962C8B-B14F-4D97-AF65-F5344CB8AC3E}">
        <p14:creationId xmlns:p14="http://schemas.microsoft.com/office/powerpoint/2010/main" val="3414437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Sprint Backlog</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4" y="1825625"/>
            <a:ext cx="6489461" cy="4206383"/>
          </a:xfrm>
        </p:spPr>
        <p:txBody>
          <a:bodyPr>
            <a:normAutofit fontScale="62500" lnSpcReduction="20000"/>
          </a:bodyPr>
          <a:lstStyle/>
          <a:p>
            <a:pPr algn="just"/>
            <a:r>
              <a:rPr lang="en-US" sz="3400" dirty="0"/>
              <a:t>Sprint Backlog takımın Sprint boyunca yapacağı işlerin adımlandırılmış detaylandırılmış, saatlendirilmiş içeriğini teşkil etmektedir.</a:t>
            </a:r>
          </a:p>
          <a:p>
            <a:pPr algn="just"/>
            <a:r>
              <a:rPr lang="en-US" sz="3400" dirty="0"/>
              <a:t>Sprint Backlog Development Team’ in oluşturduğu, Development Team’ in Sprint’ te almış olduğu işleri ve bu işleri nasıl tamamlayacaklarına ilişkin stratejilerini içeren bir çıktıdır.</a:t>
            </a:r>
          </a:p>
          <a:p>
            <a:pPr algn="just"/>
            <a:r>
              <a:rPr lang="en-US" sz="3400" dirty="0"/>
              <a:t>Sprint Backlog’ a alınacak user story’ ler belirlenirken de Product Backlog’ daki öncelik sırasını gözetilir. Düşük öncelikli olanları ilk sprint’ lere koymazlar.</a:t>
            </a:r>
          </a:p>
          <a:p>
            <a:pPr algn="just"/>
            <a:r>
              <a:rPr lang="en-US" sz="3400" dirty="0"/>
              <a:t>Sprint Backlog’ a alınacak user story miktarı takımın verdigi point’ lere göre değisir.</a:t>
            </a:r>
          </a:p>
        </p:txBody>
      </p:sp>
      <p:pic>
        <p:nvPicPr>
          <p:cNvPr id="5" name="Picture 4">
            <a:extLst>
              <a:ext uri="{FF2B5EF4-FFF2-40B4-BE49-F238E27FC236}">
                <a16:creationId xmlns:a16="http://schemas.microsoft.com/office/drawing/2014/main" id="{0DC2BCF0-5479-D212-4B1C-BB37E938492C}"/>
              </a:ext>
            </a:extLst>
          </p:cNvPr>
          <p:cNvPicPr>
            <a:picLocks noChangeAspect="1"/>
          </p:cNvPicPr>
          <p:nvPr/>
        </p:nvPicPr>
        <p:blipFill>
          <a:blip r:embed="rId3"/>
          <a:stretch>
            <a:fillRect/>
          </a:stretch>
        </p:blipFill>
        <p:spPr>
          <a:xfrm>
            <a:off x="7640645" y="996209"/>
            <a:ext cx="3472547" cy="2580370"/>
          </a:xfrm>
          <a:prstGeom prst="rect">
            <a:avLst/>
          </a:prstGeom>
        </p:spPr>
      </p:pic>
      <p:pic>
        <p:nvPicPr>
          <p:cNvPr id="3" name="Picture 2">
            <a:extLst>
              <a:ext uri="{FF2B5EF4-FFF2-40B4-BE49-F238E27FC236}">
                <a16:creationId xmlns:a16="http://schemas.microsoft.com/office/drawing/2014/main" id="{821DFE87-73DA-A273-FBB1-AB0E778F7722}"/>
              </a:ext>
            </a:extLst>
          </p:cNvPr>
          <p:cNvPicPr>
            <a:picLocks noChangeAspect="1"/>
          </p:cNvPicPr>
          <p:nvPr/>
        </p:nvPicPr>
        <p:blipFill>
          <a:blip r:embed="rId4"/>
          <a:stretch>
            <a:fillRect/>
          </a:stretch>
        </p:blipFill>
        <p:spPr>
          <a:xfrm>
            <a:off x="6998640" y="3757317"/>
            <a:ext cx="4994780" cy="2274692"/>
          </a:xfrm>
          <a:prstGeom prst="rect">
            <a:avLst/>
          </a:prstGeom>
        </p:spPr>
      </p:pic>
    </p:spTree>
    <p:extLst>
      <p:ext uri="{BB962C8B-B14F-4D97-AF65-F5344CB8AC3E}">
        <p14:creationId xmlns:p14="http://schemas.microsoft.com/office/powerpoint/2010/main" val="273077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lstStyle/>
          <a:p>
            <a:r>
              <a:rPr lang="en-US" b="1" dirty="0"/>
              <a:t>SDLC</a:t>
            </a:r>
            <a:endParaRPr lang="en-TR" b="1" dirty="0"/>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Yüksek Kaliteli Garanti Badgebanner Sticker Etiket Simge Damga Etiket Stok  Vektör Sanatı &amp; 100 Sayısı'nin Daha Fazla Görseli - iStock">
            <a:extLst>
              <a:ext uri="{FF2B5EF4-FFF2-40B4-BE49-F238E27FC236}">
                <a16:creationId xmlns:a16="http://schemas.microsoft.com/office/drawing/2014/main" id="{77C82585-84CC-1494-7306-07C45C87C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499" y="1027906"/>
            <a:ext cx="3137517" cy="31375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974190A-D27F-9C40-DED8-FAE4C13C79ED}"/>
              </a:ext>
            </a:extLst>
          </p:cNvPr>
          <p:cNvPicPr>
            <a:picLocks noChangeAspect="1"/>
          </p:cNvPicPr>
          <p:nvPr/>
        </p:nvPicPr>
        <p:blipFill>
          <a:blip r:embed="rId4"/>
          <a:stretch>
            <a:fillRect/>
          </a:stretch>
        </p:blipFill>
        <p:spPr>
          <a:xfrm>
            <a:off x="1588692" y="2423885"/>
            <a:ext cx="7110807" cy="2979206"/>
          </a:xfrm>
          <a:prstGeom prst="rect">
            <a:avLst/>
          </a:prstGeom>
        </p:spPr>
      </p:pic>
    </p:spTree>
    <p:extLst>
      <p:ext uri="{BB962C8B-B14F-4D97-AF65-F5344CB8AC3E}">
        <p14:creationId xmlns:p14="http://schemas.microsoft.com/office/powerpoint/2010/main" val="24946595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 Meets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26B070F-C7F0-6981-314C-16FC96EC6CDA}"/>
              </a:ext>
            </a:extLst>
          </p:cNvPr>
          <p:cNvPicPr>
            <a:picLocks noChangeAspect="1"/>
          </p:cNvPicPr>
          <p:nvPr/>
        </p:nvPicPr>
        <p:blipFill>
          <a:blip r:embed="rId3"/>
          <a:stretch>
            <a:fillRect/>
          </a:stretch>
        </p:blipFill>
        <p:spPr>
          <a:xfrm>
            <a:off x="2655907" y="1495874"/>
            <a:ext cx="6880185" cy="4575322"/>
          </a:xfrm>
          <a:prstGeom prst="rect">
            <a:avLst/>
          </a:prstGeom>
        </p:spPr>
      </p:pic>
    </p:spTree>
    <p:extLst>
      <p:ext uri="{BB962C8B-B14F-4D97-AF65-F5344CB8AC3E}">
        <p14:creationId xmlns:p14="http://schemas.microsoft.com/office/powerpoint/2010/main" val="7198010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Sprint Planning Meets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4" y="1825625"/>
            <a:ext cx="6489461" cy="4206383"/>
          </a:xfrm>
        </p:spPr>
        <p:txBody>
          <a:bodyPr>
            <a:normAutofit fontScale="55000" lnSpcReduction="20000"/>
          </a:bodyPr>
          <a:lstStyle/>
          <a:p>
            <a:pPr algn="just"/>
            <a:r>
              <a:rPr lang="en-US" sz="3400" dirty="0"/>
              <a:t>Her Sprint’ i </a:t>
            </a:r>
            <a:r>
              <a:rPr lang="en-US" sz="3400" b="1" dirty="0">
                <a:highlight>
                  <a:srgbClr val="00FF00"/>
                </a:highlight>
              </a:rPr>
              <a:t>başlatan</a:t>
            </a:r>
            <a:r>
              <a:rPr lang="en-US" sz="3400" dirty="0"/>
              <a:t> etkinliktir.</a:t>
            </a:r>
          </a:p>
          <a:p>
            <a:pPr algn="just"/>
            <a:r>
              <a:rPr lang="en-US" sz="3400" dirty="0"/>
              <a:t>Product Owner ve Development ekibinin Sprint’ e hangi Ürün İş Listesi öğelerinin PBI’ ler dahil edileceğini tartıştığı yerdir.</a:t>
            </a:r>
          </a:p>
          <a:p>
            <a:pPr algn="just"/>
            <a:r>
              <a:rPr lang="en-US" sz="3400" dirty="0"/>
              <a:t>Product Owner Sprint’ e potansiyel olarak dahil edilmek üzere her PBI’ ya öncelik verme hakkına sahip olsa da, Development Team yanıt vermeye, sorunları gündeme getirmeye ve gerektiğinde geri itmeye teşvik edilir.</a:t>
            </a:r>
          </a:p>
          <a:p>
            <a:pPr algn="just"/>
            <a:r>
              <a:rPr lang="en-US" sz="3400" dirty="0"/>
              <a:t>Development Team daha sonra hız, kaynaklar ve mevcut zaman ve kaynakları etkileyebilecek faktörler hakkında bilgi sahibi olduklarında Sprint’ te kaç item dahil tahmin eder.</a:t>
            </a:r>
          </a:p>
          <a:p>
            <a:pPr algn="just"/>
            <a:r>
              <a:rPr lang="en-US" sz="3400" dirty="0"/>
              <a:t>Sprint Planlama toplantısının sonucu, herkesin kabul ettiği gerçekçi ve ulaşılabilir bir Sprint Hedefi ve Sprint İş Listesi elde etmektir.</a:t>
            </a:r>
          </a:p>
        </p:txBody>
      </p:sp>
      <p:pic>
        <p:nvPicPr>
          <p:cNvPr id="6" name="Picture 5">
            <a:extLst>
              <a:ext uri="{FF2B5EF4-FFF2-40B4-BE49-F238E27FC236}">
                <a16:creationId xmlns:a16="http://schemas.microsoft.com/office/drawing/2014/main" id="{963D7557-8BB1-BDCF-337B-94CF0EB438C6}"/>
              </a:ext>
            </a:extLst>
          </p:cNvPr>
          <p:cNvPicPr>
            <a:picLocks noChangeAspect="1"/>
          </p:cNvPicPr>
          <p:nvPr/>
        </p:nvPicPr>
        <p:blipFill>
          <a:blip r:embed="rId3"/>
          <a:stretch>
            <a:fillRect/>
          </a:stretch>
        </p:blipFill>
        <p:spPr>
          <a:xfrm>
            <a:off x="7053630" y="2358597"/>
            <a:ext cx="4733253" cy="2653242"/>
          </a:xfrm>
          <a:prstGeom prst="rect">
            <a:avLst/>
          </a:prstGeom>
        </p:spPr>
      </p:pic>
    </p:spTree>
    <p:extLst>
      <p:ext uri="{BB962C8B-B14F-4D97-AF65-F5344CB8AC3E}">
        <p14:creationId xmlns:p14="http://schemas.microsoft.com/office/powerpoint/2010/main" val="11442503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Sprint Planning Meets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4" y="1825625"/>
            <a:ext cx="6489461" cy="4206383"/>
          </a:xfrm>
        </p:spPr>
        <p:txBody>
          <a:bodyPr>
            <a:normAutofit fontScale="70000" lnSpcReduction="20000"/>
          </a:bodyPr>
          <a:lstStyle/>
          <a:p>
            <a:pPr algn="just"/>
            <a:r>
              <a:rPr lang="en-US" sz="3400" dirty="0"/>
              <a:t>Sprint planlamada şu sorulara cevap verir;</a:t>
            </a:r>
          </a:p>
          <a:p>
            <a:pPr lvl="1" algn="just"/>
            <a:r>
              <a:rPr lang="en-US" sz="3200" dirty="0"/>
              <a:t>Başlayan </a:t>
            </a:r>
            <a:r>
              <a:rPr lang="en-US" sz="3400" dirty="0"/>
              <a:t>Sprint’ te task olarak ne teslim edilebilir? (Ne Yapacağız?)</a:t>
            </a:r>
          </a:p>
          <a:p>
            <a:pPr lvl="1" algn="just"/>
            <a:r>
              <a:rPr lang="en-US" sz="3200" dirty="0"/>
              <a:t>Uygulamayı teslim etmek için gerekli olan iş </a:t>
            </a:r>
            <a:r>
              <a:rPr lang="en-US" sz="3400" dirty="0"/>
              <a:t>nasıl başarılacak? (Nasıl Yapacağız?)</a:t>
            </a:r>
          </a:p>
          <a:p>
            <a:pPr lvl="1" algn="just"/>
            <a:endParaRPr lang="en-US" sz="3400" dirty="0"/>
          </a:p>
          <a:p>
            <a:pPr algn="just"/>
            <a:r>
              <a:rPr lang="en-US" sz="3400" dirty="0"/>
              <a:t>2. madde için gerekirse Sprint süresi içerisinde eski adıyla </a:t>
            </a:r>
            <a:r>
              <a:rPr lang="en-US" sz="3400" b="1" dirty="0">
                <a:highlight>
                  <a:srgbClr val="00FF00"/>
                </a:highlight>
              </a:rPr>
              <a:t>Grooming</a:t>
            </a:r>
            <a:r>
              <a:rPr lang="en-US" sz="3400" dirty="0"/>
              <a:t> yeni adıyla </a:t>
            </a:r>
            <a:r>
              <a:rPr lang="en-US" sz="3400" b="1" dirty="0">
                <a:highlight>
                  <a:srgbClr val="00FF00"/>
                </a:highlight>
              </a:rPr>
              <a:t>Refinement</a:t>
            </a:r>
            <a:r>
              <a:rPr lang="en-US" sz="3400" dirty="0"/>
              <a:t> (detaylandırma) aktivitesi gerçekleştirilebilir.</a:t>
            </a:r>
          </a:p>
          <a:p>
            <a:pPr algn="just"/>
            <a:r>
              <a:rPr lang="en-US" sz="3400" b="1" dirty="0">
                <a:highlight>
                  <a:srgbClr val="00FF00"/>
                </a:highlight>
              </a:rPr>
              <a:t>Scrum Master</a:t>
            </a:r>
            <a:r>
              <a:rPr lang="en-US" sz="3400" dirty="0"/>
              <a:t>, toplantının yapılmasını ve Development Team’ in etkinliğin amacını anlamasını sağlar.</a:t>
            </a:r>
          </a:p>
        </p:txBody>
      </p:sp>
      <p:pic>
        <p:nvPicPr>
          <p:cNvPr id="3" name="Picture 2">
            <a:extLst>
              <a:ext uri="{FF2B5EF4-FFF2-40B4-BE49-F238E27FC236}">
                <a16:creationId xmlns:a16="http://schemas.microsoft.com/office/drawing/2014/main" id="{A1ECDD95-1B99-1432-662D-2F3DB05FFD4E}"/>
              </a:ext>
            </a:extLst>
          </p:cNvPr>
          <p:cNvPicPr>
            <a:picLocks noChangeAspect="1"/>
          </p:cNvPicPr>
          <p:nvPr/>
        </p:nvPicPr>
        <p:blipFill>
          <a:blip r:embed="rId3"/>
          <a:stretch>
            <a:fillRect/>
          </a:stretch>
        </p:blipFill>
        <p:spPr>
          <a:xfrm>
            <a:off x="6910085" y="2321175"/>
            <a:ext cx="5130478" cy="2565239"/>
          </a:xfrm>
          <a:prstGeom prst="rect">
            <a:avLst/>
          </a:prstGeom>
        </p:spPr>
      </p:pic>
    </p:spTree>
    <p:extLst>
      <p:ext uri="{BB962C8B-B14F-4D97-AF65-F5344CB8AC3E}">
        <p14:creationId xmlns:p14="http://schemas.microsoft.com/office/powerpoint/2010/main" val="4241310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Sprint Planning Meets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4" y="1825625"/>
            <a:ext cx="6489461" cy="4206383"/>
          </a:xfrm>
        </p:spPr>
        <p:txBody>
          <a:bodyPr>
            <a:normAutofit fontScale="70000" lnSpcReduction="20000"/>
          </a:bodyPr>
          <a:lstStyle/>
          <a:p>
            <a:pPr algn="just"/>
            <a:r>
              <a:rPr lang="en-US" sz="3400" dirty="0"/>
              <a:t>Bir önceki Sprint Retrospektif Toplantısı’ nda alınan kararlar içinde Sprint Planlama Toplantısını etkileyen aksiyonlar varsa bunları yerine getirildiği kontrol edilir.</a:t>
            </a:r>
          </a:p>
          <a:p>
            <a:pPr algn="just"/>
            <a:r>
              <a:rPr lang="en-US" sz="3400" dirty="0"/>
              <a:t>Herşeyin başlangıcı iyi bir planlamadır.</a:t>
            </a:r>
          </a:p>
          <a:p>
            <a:pPr algn="just"/>
            <a:r>
              <a:rPr lang="en-US" sz="3400" dirty="0"/>
              <a:t>Sprint’ e iyi başlarsanız başarılı bir şekilde bitirme şansınız yüksek olur.</a:t>
            </a:r>
          </a:p>
          <a:p>
            <a:pPr algn="just"/>
            <a:r>
              <a:rPr lang="en-US" sz="3400" dirty="0"/>
              <a:t>İyi Scrum Master, Scrum Takımı’ nın iyi planlama</a:t>
            </a:r>
          </a:p>
          <a:p>
            <a:pPr algn="just"/>
            <a:r>
              <a:rPr lang="en-US" sz="3400" dirty="0"/>
              <a:t>yapmasını sağlar.</a:t>
            </a:r>
          </a:p>
          <a:p>
            <a:pPr algn="just"/>
            <a:r>
              <a:rPr lang="en-US" sz="3400" dirty="0"/>
              <a:t>İş Listesi Maddeleri’ nde kabul kriterleri belirtilmiş mi?</a:t>
            </a:r>
          </a:p>
        </p:txBody>
      </p:sp>
      <p:pic>
        <p:nvPicPr>
          <p:cNvPr id="5" name="Picture 4">
            <a:extLst>
              <a:ext uri="{FF2B5EF4-FFF2-40B4-BE49-F238E27FC236}">
                <a16:creationId xmlns:a16="http://schemas.microsoft.com/office/drawing/2014/main" id="{9B5A154A-4D8A-52DD-BD2E-625737185B2E}"/>
              </a:ext>
            </a:extLst>
          </p:cNvPr>
          <p:cNvPicPr>
            <a:picLocks noChangeAspect="1"/>
          </p:cNvPicPr>
          <p:nvPr/>
        </p:nvPicPr>
        <p:blipFill>
          <a:blip r:embed="rId3"/>
          <a:stretch>
            <a:fillRect/>
          </a:stretch>
        </p:blipFill>
        <p:spPr>
          <a:xfrm>
            <a:off x="7118431" y="2250384"/>
            <a:ext cx="4765609" cy="2533740"/>
          </a:xfrm>
          <a:prstGeom prst="rect">
            <a:avLst/>
          </a:prstGeom>
        </p:spPr>
      </p:pic>
    </p:spTree>
    <p:extLst>
      <p:ext uri="{BB962C8B-B14F-4D97-AF65-F5344CB8AC3E}">
        <p14:creationId xmlns:p14="http://schemas.microsoft.com/office/powerpoint/2010/main" val="15963025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Daily Stand-Up Meets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4" y="1825625"/>
            <a:ext cx="6489461" cy="4206383"/>
          </a:xfrm>
        </p:spPr>
        <p:txBody>
          <a:bodyPr>
            <a:normAutofit fontScale="62500" lnSpcReduction="20000"/>
          </a:bodyPr>
          <a:lstStyle/>
          <a:p>
            <a:pPr algn="just"/>
            <a:r>
              <a:rPr lang="en-US" sz="3400" dirty="0"/>
              <a:t>Scrum zamanınızı ve kaynaklarınızı verimli bir şekilde kullanmayı amaçlar.</a:t>
            </a:r>
          </a:p>
          <a:p>
            <a:pPr algn="just"/>
            <a:r>
              <a:rPr lang="en-US" sz="3400" dirty="0"/>
              <a:t>Yaklaşık 15 dakika kadar sürer. Ayağa kalkmak zorunlu değildir Ancak, birçok takım bu toplantıyı kısa ve öz tutmak için yararlı bir teknik olarak bulmaktadır.</a:t>
            </a:r>
          </a:p>
          <a:p>
            <a:pPr algn="just"/>
            <a:r>
              <a:rPr lang="en-US" sz="3400" dirty="0"/>
              <a:t>Geliştirme Ekibinin oto kontrol yapması, Sprint Hedefi’ ne ulaşma yolundaki ilerlemeyi değerlendirmesi ve önümüzdeki 24 saat boyunca faaliyetlerini gözden geçirmesi ve planlaması için bir fırsattır.</a:t>
            </a:r>
          </a:p>
          <a:p>
            <a:pPr algn="just"/>
            <a:r>
              <a:rPr lang="en-US" sz="3400" dirty="0"/>
              <a:t>Genelde dün neler yaptık? Bugün ne üzerinde çalışacağız? Her hangi bir sıkıntı veya engel ile karşılaştık mı?</a:t>
            </a:r>
          </a:p>
        </p:txBody>
      </p:sp>
      <p:pic>
        <p:nvPicPr>
          <p:cNvPr id="3" name="Picture 2">
            <a:extLst>
              <a:ext uri="{FF2B5EF4-FFF2-40B4-BE49-F238E27FC236}">
                <a16:creationId xmlns:a16="http://schemas.microsoft.com/office/drawing/2014/main" id="{E7723F29-0BEC-C8D7-1791-EE1975CEE3DB}"/>
              </a:ext>
            </a:extLst>
          </p:cNvPr>
          <p:cNvPicPr>
            <a:picLocks noChangeAspect="1"/>
          </p:cNvPicPr>
          <p:nvPr/>
        </p:nvPicPr>
        <p:blipFill>
          <a:blip r:embed="rId3"/>
          <a:stretch>
            <a:fillRect/>
          </a:stretch>
        </p:blipFill>
        <p:spPr>
          <a:xfrm>
            <a:off x="7077431" y="1579670"/>
            <a:ext cx="4454221" cy="3698658"/>
          </a:xfrm>
          <a:prstGeom prst="rect">
            <a:avLst/>
          </a:prstGeom>
        </p:spPr>
      </p:pic>
    </p:spTree>
    <p:extLst>
      <p:ext uri="{BB962C8B-B14F-4D97-AF65-F5344CB8AC3E}">
        <p14:creationId xmlns:p14="http://schemas.microsoft.com/office/powerpoint/2010/main" val="40533085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Sprint Review (Demo) Meets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4" y="1825625"/>
            <a:ext cx="6489461" cy="4206383"/>
          </a:xfrm>
        </p:spPr>
        <p:txBody>
          <a:bodyPr>
            <a:normAutofit fontScale="70000" lnSpcReduction="20000"/>
          </a:bodyPr>
          <a:lstStyle/>
          <a:p>
            <a:pPr algn="just"/>
            <a:r>
              <a:rPr lang="en-US" sz="3400" dirty="0"/>
              <a:t>Genellikle Sprint’ in son gününde yapılır ve Stakeholder’ lara ( yönetim ve ilgili ve ilgilenilen diğer herkes) “done” (yapılan işi gösterme fırsatı verir.</a:t>
            </a:r>
          </a:p>
          <a:p>
            <a:pPr algn="just"/>
            <a:r>
              <a:rPr lang="en-US" sz="3400" dirty="0"/>
              <a:t>Sprint sırasında üretilen çalışma özelliklerini göstermenin yanı sıra, gelecekteki sprint’ ler için çalışmayı yönlendirmeye yardımcı olabilecek Ürün İş Listesi’ ni ekleyebileceğiniz yararlı geri bildirimler de alıyorsunuz.</a:t>
            </a:r>
          </a:p>
          <a:p>
            <a:pPr algn="just"/>
            <a:r>
              <a:rPr lang="en-US" sz="3400" dirty="0"/>
              <a:t>Sprint Review(Demo) Toplantısı’ nı </a:t>
            </a:r>
            <a:r>
              <a:rPr lang="en-US" sz="3400" b="1" dirty="0">
                <a:highlight>
                  <a:srgbClr val="00FF00"/>
                </a:highlight>
              </a:rPr>
              <a:t>Product Owner liderlik eder</a:t>
            </a:r>
            <a:r>
              <a:rPr lang="en-US" sz="3400" dirty="0"/>
              <a:t>.</a:t>
            </a:r>
          </a:p>
          <a:p>
            <a:pPr algn="just"/>
            <a:r>
              <a:rPr lang="en-US" sz="3400" dirty="0"/>
              <a:t>Ancak aktarımı </a:t>
            </a:r>
            <a:r>
              <a:rPr lang="en-US" sz="3400" b="1" dirty="0">
                <a:highlight>
                  <a:srgbClr val="FFFF00"/>
                </a:highlight>
              </a:rPr>
              <a:t>QA Tester ekibi</a:t>
            </a:r>
            <a:r>
              <a:rPr lang="en-US" sz="3400" b="1" dirty="0"/>
              <a:t> </a:t>
            </a:r>
            <a:r>
              <a:rPr lang="en-US" sz="3400" dirty="0"/>
              <a:t>yapar.</a:t>
            </a:r>
          </a:p>
        </p:txBody>
      </p:sp>
      <p:pic>
        <p:nvPicPr>
          <p:cNvPr id="5" name="Picture 4">
            <a:extLst>
              <a:ext uri="{FF2B5EF4-FFF2-40B4-BE49-F238E27FC236}">
                <a16:creationId xmlns:a16="http://schemas.microsoft.com/office/drawing/2014/main" id="{D796502B-3873-A89F-13E2-C9DCDB450C12}"/>
              </a:ext>
            </a:extLst>
          </p:cNvPr>
          <p:cNvPicPr>
            <a:picLocks noChangeAspect="1"/>
          </p:cNvPicPr>
          <p:nvPr/>
        </p:nvPicPr>
        <p:blipFill>
          <a:blip r:embed="rId3"/>
          <a:stretch>
            <a:fillRect/>
          </a:stretch>
        </p:blipFill>
        <p:spPr>
          <a:xfrm>
            <a:off x="7121835" y="1867509"/>
            <a:ext cx="4844999" cy="3122980"/>
          </a:xfrm>
          <a:prstGeom prst="rect">
            <a:avLst/>
          </a:prstGeom>
        </p:spPr>
      </p:pic>
    </p:spTree>
    <p:extLst>
      <p:ext uri="{BB962C8B-B14F-4D97-AF65-F5344CB8AC3E}">
        <p14:creationId xmlns:p14="http://schemas.microsoft.com/office/powerpoint/2010/main" val="3037135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Sprint Review (Demo) Meets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4" y="1825625"/>
            <a:ext cx="6489461" cy="4206383"/>
          </a:xfrm>
        </p:spPr>
        <p:txBody>
          <a:bodyPr>
            <a:normAutofit fontScale="77500" lnSpcReduction="20000"/>
          </a:bodyPr>
          <a:lstStyle/>
          <a:p>
            <a:pPr algn="just"/>
            <a:r>
              <a:rPr lang="en-US" sz="3400" dirty="0"/>
              <a:t>Burada yapılması gereken şey stakeholders’ a “ürünün onların ürünü” olduğunu vurgulamaktır. Onlara anlatacaklarınızla, göstereceklerinizle sizden istediklerinin örtüşüp örtüşmediğinin bu toplantıda anlaşılacağını anlatmaktır.</a:t>
            </a:r>
          </a:p>
          <a:p>
            <a:pPr algn="just"/>
            <a:r>
              <a:rPr lang="en-US" sz="3400" dirty="0"/>
              <a:t>Stakeholders çalışan ürünü görerek bu ürüne eklenmesi istedikleri yeni özellikler yada değiştirilmesini istedikleri özelliklerin hangi niteliğe, görselliğe, yetkinliğe sahip olması gerektiğini yüz yüze, birinci ağızdan söyleyebilirler.</a:t>
            </a:r>
          </a:p>
        </p:txBody>
      </p:sp>
      <p:pic>
        <p:nvPicPr>
          <p:cNvPr id="3" name="Picture 2">
            <a:extLst>
              <a:ext uri="{FF2B5EF4-FFF2-40B4-BE49-F238E27FC236}">
                <a16:creationId xmlns:a16="http://schemas.microsoft.com/office/drawing/2014/main" id="{C9BB3113-1AE5-B3BB-8AB7-2D954D51380E}"/>
              </a:ext>
            </a:extLst>
          </p:cNvPr>
          <p:cNvPicPr>
            <a:picLocks noChangeAspect="1"/>
          </p:cNvPicPr>
          <p:nvPr/>
        </p:nvPicPr>
        <p:blipFill>
          <a:blip r:embed="rId3"/>
          <a:stretch>
            <a:fillRect/>
          </a:stretch>
        </p:blipFill>
        <p:spPr>
          <a:xfrm>
            <a:off x="7189755" y="2043816"/>
            <a:ext cx="4581621" cy="3222666"/>
          </a:xfrm>
          <a:prstGeom prst="rect">
            <a:avLst/>
          </a:prstGeom>
        </p:spPr>
      </p:pic>
    </p:spTree>
    <p:extLst>
      <p:ext uri="{BB962C8B-B14F-4D97-AF65-F5344CB8AC3E}">
        <p14:creationId xmlns:p14="http://schemas.microsoft.com/office/powerpoint/2010/main" val="5076646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a:t>Sprint Retrospective Meets</a:t>
            </a:r>
            <a:endParaRPr lang="en-US" b="1" dirty="0"/>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F466B780-FB41-E54C-B5B8-E416FD983D49}"/>
              </a:ext>
            </a:extLst>
          </p:cNvPr>
          <p:cNvSpPr>
            <a:spLocks noGrp="1"/>
          </p:cNvSpPr>
          <p:nvPr>
            <p:ph idx="1"/>
          </p:nvPr>
        </p:nvSpPr>
        <p:spPr>
          <a:xfrm>
            <a:off x="420624" y="1825625"/>
            <a:ext cx="6489461" cy="4206383"/>
          </a:xfrm>
        </p:spPr>
        <p:txBody>
          <a:bodyPr>
            <a:normAutofit fontScale="62500" lnSpcReduction="20000"/>
          </a:bodyPr>
          <a:lstStyle/>
          <a:p>
            <a:pPr algn="just"/>
            <a:r>
              <a:rPr lang="en-US" sz="3400" dirty="0"/>
              <a:t>Retrospective toplantıları bir sonraki Sprint’ te iş süreçlerini iyileştirmek için geçmiş Sprint’ in incelendiği ve “nasıl daha iyi performans gösterebiliriz?” sorusuna cevap aranan toplantılardır. Bu toplantıyı geliştirme ekibi, scrum master ve product owner katılır.</a:t>
            </a:r>
          </a:p>
          <a:p>
            <a:pPr algn="just"/>
            <a:r>
              <a:rPr lang="en-US" sz="3400" dirty="0"/>
              <a:t>Sprint’ teki son toplantıdır ve “sprint review toplantısının hemen ardından yapılır.</a:t>
            </a:r>
          </a:p>
          <a:p>
            <a:pPr algn="just"/>
            <a:r>
              <a:rPr lang="en-US" sz="3400" dirty="0"/>
              <a:t>Scrum ekibi gelecekteki Sprint’ ler için nelerin geliştirilebileceğini ve nasıl yapmaları gerektiğini gözden geçirir.</a:t>
            </a:r>
          </a:p>
          <a:p>
            <a:pPr algn="just"/>
            <a:r>
              <a:rPr lang="en-US" sz="3400" dirty="0"/>
              <a:t>Ne tür engellerle karşılaştılar ve hangi fikirlerin ve güncellemelerin daha fazla gelişim sağlamalarına katkıda bulunduğunu değerlendirirler.</a:t>
            </a:r>
          </a:p>
        </p:txBody>
      </p:sp>
      <p:pic>
        <p:nvPicPr>
          <p:cNvPr id="5" name="Picture 4">
            <a:extLst>
              <a:ext uri="{FF2B5EF4-FFF2-40B4-BE49-F238E27FC236}">
                <a16:creationId xmlns:a16="http://schemas.microsoft.com/office/drawing/2014/main" id="{2C863432-7810-C9BB-511C-FFADA7AF9481}"/>
              </a:ext>
            </a:extLst>
          </p:cNvPr>
          <p:cNvPicPr>
            <a:picLocks noChangeAspect="1"/>
          </p:cNvPicPr>
          <p:nvPr/>
        </p:nvPicPr>
        <p:blipFill>
          <a:blip r:embed="rId3"/>
          <a:stretch>
            <a:fillRect/>
          </a:stretch>
        </p:blipFill>
        <p:spPr>
          <a:xfrm>
            <a:off x="7658583" y="3827285"/>
            <a:ext cx="3886200" cy="2020824"/>
          </a:xfrm>
          <a:prstGeom prst="rect">
            <a:avLst/>
          </a:prstGeom>
        </p:spPr>
      </p:pic>
      <p:pic>
        <p:nvPicPr>
          <p:cNvPr id="6" name="Picture 5">
            <a:extLst>
              <a:ext uri="{FF2B5EF4-FFF2-40B4-BE49-F238E27FC236}">
                <a16:creationId xmlns:a16="http://schemas.microsoft.com/office/drawing/2014/main" id="{13CBD7EA-D4A6-3823-5F09-AB9B78453F9D}"/>
              </a:ext>
            </a:extLst>
          </p:cNvPr>
          <p:cNvPicPr>
            <a:picLocks noChangeAspect="1"/>
          </p:cNvPicPr>
          <p:nvPr/>
        </p:nvPicPr>
        <p:blipFill>
          <a:blip r:embed="rId4"/>
          <a:stretch>
            <a:fillRect/>
          </a:stretch>
        </p:blipFill>
        <p:spPr>
          <a:xfrm>
            <a:off x="7658583" y="1285764"/>
            <a:ext cx="3886200" cy="2316857"/>
          </a:xfrm>
          <a:prstGeom prst="rect">
            <a:avLst/>
          </a:prstGeom>
        </p:spPr>
      </p:pic>
    </p:spTree>
    <p:extLst>
      <p:ext uri="{BB962C8B-B14F-4D97-AF65-F5344CB8AC3E}">
        <p14:creationId xmlns:p14="http://schemas.microsoft.com/office/powerpoint/2010/main" val="29057420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 Task Board</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69636" name="Picture 4" descr="What is a Scrum Board &amp; Benefits of Scrum Board | Bluescape">
            <a:extLst>
              <a:ext uri="{FF2B5EF4-FFF2-40B4-BE49-F238E27FC236}">
                <a16:creationId xmlns:a16="http://schemas.microsoft.com/office/drawing/2014/main" id="{9698E479-877E-DD72-E2FB-24EFBDD59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8040" y="1299598"/>
            <a:ext cx="8995919" cy="5397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272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Kanban Task Board</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70658" name="Picture 2" descr="Working from home with Kanban Boards">
            <a:extLst>
              <a:ext uri="{FF2B5EF4-FFF2-40B4-BE49-F238E27FC236}">
                <a16:creationId xmlns:a16="http://schemas.microsoft.com/office/drawing/2014/main" id="{CECB3317-F518-AC3B-D971-8D3110030B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045" y="1357517"/>
            <a:ext cx="4802154" cy="345755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5873CCB-B086-14C4-9E77-A5B0AF6F0F03}"/>
              </a:ext>
            </a:extLst>
          </p:cNvPr>
          <p:cNvSpPr>
            <a:spLocks noGrp="1"/>
          </p:cNvSpPr>
          <p:nvPr>
            <p:ph idx="1"/>
          </p:nvPr>
        </p:nvSpPr>
        <p:spPr>
          <a:xfrm>
            <a:off x="420624" y="1825625"/>
            <a:ext cx="6628357" cy="4206383"/>
          </a:xfrm>
        </p:spPr>
        <p:txBody>
          <a:bodyPr>
            <a:normAutofit fontScale="85000" lnSpcReduction="20000"/>
          </a:bodyPr>
          <a:lstStyle/>
          <a:p>
            <a:pPr marL="0" indent="0" algn="just">
              <a:buNone/>
            </a:pPr>
            <a:r>
              <a:rPr lang="en-US" sz="3400" dirty="0"/>
              <a:t>Başarılı Kanban uygulaması için gözlemlemeniz gereken </a:t>
            </a:r>
            <a:r>
              <a:rPr lang="en-US" sz="3400" b="1" dirty="0">
                <a:highlight>
                  <a:srgbClr val="FFFF00"/>
                </a:highlight>
              </a:rPr>
              <a:t>6 (altı) temel</a:t>
            </a:r>
          </a:p>
          <a:p>
            <a:pPr marL="0" indent="0" algn="just">
              <a:buNone/>
            </a:pPr>
            <a:r>
              <a:rPr lang="en-US" sz="3400" dirty="0"/>
              <a:t>uygulama vardır.</a:t>
            </a:r>
          </a:p>
          <a:p>
            <a:pPr algn="just"/>
            <a:r>
              <a:rPr lang="en-US" sz="3400" dirty="0"/>
              <a:t>İş akışını görselleştirin</a:t>
            </a:r>
          </a:p>
          <a:p>
            <a:pPr algn="just"/>
            <a:r>
              <a:rPr lang="en-US" sz="3400" dirty="0"/>
              <a:t>Devam eden çalışmayı sınırla</a:t>
            </a:r>
          </a:p>
          <a:p>
            <a:pPr algn="just"/>
            <a:r>
              <a:rPr lang="en-US" sz="3400" dirty="0"/>
              <a:t>Akışı yönetin</a:t>
            </a:r>
          </a:p>
          <a:p>
            <a:pPr algn="just"/>
            <a:r>
              <a:rPr lang="en-US" sz="3400" dirty="0"/>
              <a:t>Süreç politikalarını açık hale getirin</a:t>
            </a:r>
          </a:p>
          <a:p>
            <a:pPr algn="just"/>
            <a:r>
              <a:rPr lang="en-US" sz="3400" dirty="0"/>
              <a:t>Geri bildirim döngülerini kullanın</a:t>
            </a:r>
          </a:p>
          <a:p>
            <a:pPr algn="just"/>
            <a:r>
              <a:rPr lang="en-US" sz="3400" dirty="0"/>
              <a:t>İşbirliği yaparak geliştirin</a:t>
            </a:r>
          </a:p>
        </p:txBody>
      </p:sp>
    </p:spTree>
    <p:extLst>
      <p:ext uri="{BB962C8B-B14F-4D97-AF65-F5344CB8AC3E}">
        <p14:creationId xmlns:p14="http://schemas.microsoft.com/office/powerpoint/2010/main" val="3108626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lstStyle/>
          <a:p>
            <a:r>
              <a:rPr lang="en-US" b="1" dirty="0"/>
              <a:t>SDLC</a:t>
            </a:r>
            <a:endParaRPr lang="en-TR" b="1" dirty="0"/>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4">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10" descr="The Rise of Customer Expectations - UX - User Experience (4/6)">
            <a:extLst>
              <a:ext uri="{FF2B5EF4-FFF2-40B4-BE49-F238E27FC236}">
                <a16:creationId xmlns:a16="http://schemas.microsoft.com/office/drawing/2014/main" id="{B1AA7AD1-A1CB-13D4-3AF5-97D3CBBF0C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3200" y="1027905"/>
            <a:ext cx="3948176" cy="3072997"/>
          </a:xfrm>
          <a:prstGeom prst="rect">
            <a:avLst/>
          </a:prstGeom>
          <a:noFill/>
          <a:extLst>
            <a:ext uri="{909E8E84-426E-40DD-AFC4-6F175D3DCCD1}">
              <a14:hiddenFill xmlns:a14="http://schemas.microsoft.com/office/drawing/2010/main">
                <a:solidFill>
                  <a:srgbClr val="FFFFFF"/>
                </a:solidFill>
              </a14:hiddenFill>
            </a:ext>
          </a:extLst>
        </p:spPr>
      </p:pic>
      <p:pic>
        <p:nvPicPr>
          <p:cNvPr id="6" name="Most Popular Social Media - Growth Evolution (2004-2022).mp4">
            <a:hlinkClick r:id="" action="ppaction://media"/>
            <a:extLst>
              <a:ext uri="{FF2B5EF4-FFF2-40B4-BE49-F238E27FC236}">
                <a16:creationId xmlns:a16="http://schemas.microsoft.com/office/drawing/2014/main" id="{E7D1844D-F0CC-58A4-116F-BF71AA5669C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9023" y="1755228"/>
            <a:ext cx="8340175" cy="4691348"/>
          </a:xfrm>
          <a:prstGeom prst="rect">
            <a:avLst/>
          </a:prstGeom>
        </p:spPr>
      </p:pic>
    </p:spTree>
    <p:extLst>
      <p:ext uri="{BB962C8B-B14F-4D97-AF65-F5344CB8AC3E}">
        <p14:creationId xmlns:p14="http://schemas.microsoft.com/office/powerpoint/2010/main" val="1679186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16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Kanban Task Board</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5873CCB-B086-14C4-9E77-A5B0AF6F0F03}"/>
              </a:ext>
            </a:extLst>
          </p:cNvPr>
          <p:cNvSpPr>
            <a:spLocks noGrp="1"/>
          </p:cNvSpPr>
          <p:nvPr>
            <p:ph idx="1"/>
          </p:nvPr>
        </p:nvSpPr>
        <p:spPr>
          <a:xfrm>
            <a:off x="420624" y="1825625"/>
            <a:ext cx="6628357" cy="4206383"/>
          </a:xfrm>
        </p:spPr>
        <p:txBody>
          <a:bodyPr>
            <a:normAutofit fontScale="92500" lnSpcReduction="20000"/>
          </a:bodyPr>
          <a:lstStyle/>
          <a:p>
            <a:pPr marL="0" indent="0" algn="just">
              <a:buNone/>
            </a:pPr>
            <a:r>
              <a:rPr lang="en-US" sz="3400" dirty="0"/>
              <a:t>Kanban uygulaması proje istenilen kısmında müşteri isteği ile kolayca geçilebilmektedir.</a:t>
            </a:r>
          </a:p>
          <a:p>
            <a:pPr marL="0" indent="0" algn="just">
              <a:buNone/>
            </a:pPr>
            <a:r>
              <a:rPr lang="en-US" sz="3400" dirty="0"/>
              <a:t>Kanban Board’ da kullanılan terimler;</a:t>
            </a:r>
          </a:p>
          <a:p>
            <a:pPr algn="just"/>
            <a:r>
              <a:rPr lang="en-US" sz="3400" b="1" dirty="0"/>
              <a:t>WIP Limit </a:t>
            </a:r>
            <a:r>
              <a:rPr lang="en-US" sz="3400" dirty="0"/>
              <a:t>: Work Process </a:t>
            </a:r>
            <a:r>
              <a:rPr lang="en-US" sz="3400" b="1" dirty="0">
                <a:highlight>
                  <a:srgbClr val="00FF00"/>
                </a:highlight>
              </a:rPr>
              <a:t>adeti belirtir</a:t>
            </a:r>
            <a:r>
              <a:rPr lang="en-US" sz="3400" dirty="0"/>
              <a:t>.</a:t>
            </a:r>
          </a:p>
          <a:p>
            <a:pPr algn="just"/>
            <a:r>
              <a:rPr lang="en-US" sz="3400" b="1" dirty="0"/>
              <a:t>Lead Time </a:t>
            </a:r>
            <a:r>
              <a:rPr lang="en-US" sz="3400" dirty="0"/>
              <a:t>: Task </a:t>
            </a:r>
            <a:r>
              <a:rPr lang="en-US" sz="3400" b="1" dirty="0">
                <a:highlight>
                  <a:srgbClr val="FFFF00"/>
                </a:highlight>
              </a:rPr>
              <a:t>fikri ile bitiş </a:t>
            </a:r>
            <a:r>
              <a:rPr lang="en-US" sz="3400" dirty="0"/>
              <a:t>arasındaki süreyi belirtir.</a:t>
            </a:r>
          </a:p>
          <a:p>
            <a:pPr algn="just"/>
            <a:r>
              <a:rPr lang="en-US" sz="3400" b="1" dirty="0"/>
              <a:t>Cycle Time </a:t>
            </a:r>
            <a:r>
              <a:rPr lang="en-US" sz="3400" dirty="0"/>
              <a:t>: İşe </a:t>
            </a:r>
            <a:r>
              <a:rPr lang="en-US" sz="3400" b="1" dirty="0">
                <a:highlight>
                  <a:srgbClr val="00FF00"/>
                </a:highlight>
              </a:rPr>
              <a:t>başlangıçdan bitişe </a:t>
            </a:r>
            <a:r>
              <a:rPr lang="en-US" sz="3400" dirty="0"/>
              <a:t>kadar olan süreyi belirtir. </a:t>
            </a:r>
          </a:p>
          <a:p>
            <a:pPr marL="0" indent="0" algn="just">
              <a:buNone/>
            </a:pPr>
            <a:endParaRPr lang="en-US" sz="3400" dirty="0"/>
          </a:p>
        </p:txBody>
      </p:sp>
      <p:pic>
        <p:nvPicPr>
          <p:cNvPr id="5" name="Picture 4">
            <a:extLst>
              <a:ext uri="{FF2B5EF4-FFF2-40B4-BE49-F238E27FC236}">
                <a16:creationId xmlns:a16="http://schemas.microsoft.com/office/drawing/2014/main" id="{F22E6C6B-2EA0-16F3-57B7-58D91892168F}"/>
              </a:ext>
            </a:extLst>
          </p:cNvPr>
          <p:cNvPicPr>
            <a:picLocks noChangeAspect="1"/>
          </p:cNvPicPr>
          <p:nvPr/>
        </p:nvPicPr>
        <p:blipFill>
          <a:blip r:embed="rId3"/>
          <a:stretch>
            <a:fillRect/>
          </a:stretch>
        </p:blipFill>
        <p:spPr>
          <a:xfrm>
            <a:off x="7575677" y="3701101"/>
            <a:ext cx="4381501" cy="2172263"/>
          </a:xfrm>
          <a:prstGeom prst="rect">
            <a:avLst/>
          </a:prstGeom>
        </p:spPr>
      </p:pic>
      <p:pic>
        <p:nvPicPr>
          <p:cNvPr id="6" name="Picture 5">
            <a:extLst>
              <a:ext uri="{FF2B5EF4-FFF2-40B4-BE49-F238E27FC236}">
                <a16:creationId xmlns:a16="http://schemas.microsoft.com/office/drawing/2014/main" id="{D7F2909A-4C2D-6900-E3D4-0308DDFDB503}"/>
              </a:ext>
            </a:extLst>
          </p:cNvPr>
          <p:cNvPicPr>
            <a:picLocks noChangeAspect="1"/>
          </p:cNvPicPr>
          <p:nvPr/>
        </p:nvPicPr>
        <p:blipFill>
          <a:blip r:embed="rId4"/>
          <a:stretch>
            <a:fillRect/>
          </a:stretch>
        </p:blipFill>
        <p:spPr>
          <a:xfrm>
            <a:off x="7430761" y="1469048"/>
            <a:ext cx="4597290" cy="1687851"/>
          </a:xfrm>
          <a:prstGeom prst="rect">
            <a:avLst/>
          </a:prstGeom>
        </p:spPr>
      </p:pic>
    </p:spTree>
    <p:extLst>
      <p:ext uri="{BB962C8B-B14F-4D97-AF65-F5344CB8AC3E}">
        <p14:creationId xmlns:p14="http://schemas.microsoft.com/office/powerpoint/2010/main" val="20007571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 vs Kanban</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Difference between Kanban and Scrum | Unichrone">
            <a:extLst>
              <a:ext uri="{FF2B5EF4-FFF2-40B4-BE49-F238E27FC236}">
                <a16:creationId xmlns:a16="http://schemas.microsoft.com/office/drawing/2014/main" id="{54545EE0-1710-522C-A205-17C821D7E2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2556" y="1435430"/>
            <a:ext cx="8564110" cy="4606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64717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EPIC, Feature, User Story, Task</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5CA703-ADEC-667B-B34C-C25DEABBD682}"/>
              </a:ext>
            </a:extLst>
          </p:cNvPr>
          <p:cNvPicPr>
            <a:picLocks noChangeAspect="1"/>
          </p:cNvPicPr>
          <p:nvPr/>
        </p:nvPicPr>
        <p:blipFill>
          <a:blip r:embed="rId3"/>
          <a:stretch>
            <a:fillRect/>
          </a:stretch>
        </p:blipFill>
        <p:spPr>
          <a:xfrm>
            <a:off x="993597" y="1877504"/>
            <a:ext cx="10204805" cy="3956137"/>
          </a:xfrm>
          <a:prstGeom prst="rect">
            <a:avLst/>
          </a:prstGeom>
        </p:spPr>
      </p:pic>
    </p:spTree>
    <p:extLst>
      <p:ext uri="{BB962C8B-B14F-4D97-AF65-F5344CB8AC3E}">
        <p14:creationId xmlns:p14="http://schemas.microsoft.com/office/powerpoint/2010/main" val="518076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EPIC</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801A9D9D-1263-8DD1-1712-9442C764C28C}"/>
              </a:ext>
            </a:extLst>
          </p:cNvPr>
          <p:cNvSpPr>
            <a:spLocks noGrp="1"/>
          </p:cNvSpPr>
          <p:nvPr>
            <p:ph idx="1"/>
          </p:nvPr>
        </p:nvSpPr>
        <p:spPr>
          <a:xfrm>
            <a:off x="420625" y="1825625"/>
            <a:ext cx="7207091" cy="4206383"/>
          </a:xfrm>
        </p:spPr>
        <p:txBody>
          <a:bodyPr>
            <a:normAutofit fontScale="92500" lnSpcReduction="10000"/>
          </a:bodyPr>
          <a:lstStyle/>
          <a:p>
            <a:r>
              <a:rPr lang="en-US" dirty="0"/>
              <a:t>Belirli bir vizyona ulaşabilmek için şirketlerin metrikler ile tanımlı, ulaşması gereken hedefleri vardır. Ekipler ise bu hedeflere ulaşabilmek için yeni girişimler/özellikler ile gelir ve sahip oldukları üründe/ürünlerde yeni güncellemeler yayınlarlar. </a:t>
            </a:r>
          </a:p>
          <a:p>
            <a:r>
              <a:rPr lang="en-US" dirty="0"/>
              <a:t>Epics, yapılması planlanan bir veya birden fazla yeni fonksiyonların yahut özelliklerin gruplanmasıdır.</a:t>
            </a:r>
          </a:p>
          <a:p>
            <a:r>
              <a:rPr lang="en-US" dirty="0"/>
              <a:t>Product ekibinde yapılan her şey son kullanıcıya sunulmaz veya yeni bir özellik olarak sonuçlanmaz. Bu yüzden özellikler(features) olarak değil epics olarak adlandırılırlar. Ayrıca bir Sprint’ ten daha uzun süren çalışmalar da “ olarak adlandırılmaktadır.</a:t>
            </a:r>
            <a:endParaRPr lang="en-TR" dirty="0"/>
          </a:p>
        </p:txBody>
      </p:sp>
      <p:pic>
        <p:nvPicPr>
          <p:cNvPr id="73730" name="Picture 2" descr="What is an Epic in Agile? | Definition and Examples">
            <a:extLst>
              <a:ext uri="{FF2B5EF4-FFF2-40B4-BE49-F238E27FC236}">
                <a16:creationId xmlns:a16="http://schemas.microsoft.com/office/drawing/2014/main" id="{B3E6C82B-0EAA-D7ED-731B-427EC9095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0035" y="1495239"/>
            <a:ext cx="3481340" cy="4536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115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Feature</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801A9D9D-1263-8DD1-1712-9442C764C28C}"/>
              </a:ext>
            </a:extLst>
          </p:cNvPr>
          <p:cNvSpPr>
            <a:spLocks noGrp="1"/>
          </p:cNvSpPr>
          <p:nvPr>
            <p:ph idx="1"/>
          </p:nvPr>
        </p:nvSpPr>
        <p:spPr>
          <a:xfrm>
            <a:off x="420625" y="1825625"/>
            <a:ext cx="6420013" cy="4206383"/>
          </a:xfrm>
        </p:spPr>
        <p:txBody>
          <a:bodyPr>
            <a:normAutofit/>
          </a:bodyPr>
          <a:lstStyle/>
          <a:p>
            <a:pPr algn="just"/>
            <a:r>
              <a:rPr lang="en-US" dirty="0"/>
              <a:t>Epicler içerisinden PO tarafından seçilerek Product Backlog’ a eklenen, birden fazla user story içeren, birden fazla haftada tamamlanacak modüllerdir.</a:t>
            </a:r>
          </a:p>
          <a:p>
            <a:pPr algn="just"/>
            <a:endParaRPr lang="en-US" dirty="0"/>
          </a:p>
          <a:p>
            <a:pPr algn="just"/>
            <a:endParaRPr lang="en-US" dirty="0"/>
          </a:p>
          <a:p>
            <a:pPr algn="just"/>
            <a:r>
              <a:rPr lang="en-US" dirty="0"/>
              <a:t>Son kullanıcıya tamamlanmış  ürün olarak ulaşır.</a:t>
            </a:r>
            <a:endParaRPr lang="en-TR" dirty="0"/>
          </a:p>
        </p:txBody>
      </p:sp>
      <p:pic>
        <p:nvPicPr>
          <p:cNvPr id="3" name="Picture 2">
            <a:extLst>
              <a:ext uri="{FF2B5EF4-FFF2-40B4-BE49-F238E27FC236}">
                <a16:creationId xmlns:a16="http://schemas.microsoft.com/office/drawing/2014/main" id="{5810B299-CD5A-61D4-F210-A4D13EAF3A71}"/>
              </a:ext>
            </a:extLst>
          </p:cNvPr>
          <p:cNvPicPr>
            <a:picLocks noChangeAspect="1"/>
          </p:cNvPicPr>
          <p:nvPr/>
        </p:nvPicPr>
        <p:blipFill>
          <a:blip r:embed="rId3"/>
          <a:stretch>
            <a:fillRect/>
          </a:stretch>
        </p:blipFill>
        <p:spPr>
          <a:xfrm>
            <a:off x="7598426" y="1690688"/>
            <a:ext cx="3604846" cy="4341320"/>
          </a:xfrm>
          <a:prstGeom prst="rect">
            <a:avLst/>
          </a:prstGeom>
        </p:spPr>
      </p:pic>
    </p:spTree>
    <p:extLst>
      <p:ext uri="{BB962C8B-B14F-4D97-AF65-F5344CB8AC3E}">
        <p14:creationId xmlns:p14="http://schemas.microsoft.com/office/powerpoint/2010/main" val="3284180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User Story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801A9D9D-1263-8DD1-1712-9442C764C28C}"/>
              </a:ext>
            </a:extLst>
          </p:cNvPr>
          <p:cNvSpPr>
            <a:spLocks noGrp="1"/>
          </p:cNvSpPr>
          <p:nvPr>
            <p:ph idx="1"/>
          </p:nvPr>
        </p:nvSpPr>
        <p:spPr>
          <a:xfrm>
            <a:off x="420625" y="1825625"/>
            <a:ext cx="6420013" cy="4206383"/>
          </a:xfrm>
        </p:spPr>
        <p:txBody>
          <a:bodyPr>
            <a:normAutofit/>
          </a:bodyPr>
          <a:lstStyle/>
          <a:p>
            <a:pPr algn="just"/>
            <a:r>
              <a:rPr lang="en-US" dirty="0"/>
              <a:t>User Storyler 3 bölümden oluşur. Bunlar;</a:t>
            </a:r>
          </a:p>
          <a:p>
            <a:pPr marL="457200" lvl="1" indent="0" algn="just">
              <a:buNone/>
            </a:pPr>
            <a:r>
              <a:rPr lang="en-US" b="1" dirty="0">
                <a:highlight>
                  <a:srgbClr val="FFFF00"/>
                </a:highlight>
              </a:rPr>
              <a:t>WHO – WHAT - WHY</a:t>
            </a:r>
          </a:p>
          <a:p>
            <a:pPr lvl="1" algn="just"/>
            <a:r>
              <a:rPr lang="en-US" dirty="0"/>
              <a:t>Kullanıcının hikaye tanımı (Value statement)</a:t>
            </a:r>
          </a:p>
          <a:p>
            <a:pPr lvl="1" algn="just"/>
            <a:r>
              <a:rPr lang="en-US" dirty="0"/>
              <a:t>Kabul kriterleri (Acceptance criterias)</a:t>
            </a:r>
          </a:p>
          <a:p>
            <a:pPr lvl="1" algn="just"/>
            <a:r>
              <a:rPr lang="en-US" dirty="0"/>
              <a:t>Bitti tanımı (Definition of done)</a:t>
            </a:r>
          </a:p>
          <a:p>
            <a:pPr algn="just"/>
            <a:endParaRPr lang="en-US" dirty="0"/>
          </a:p>
          <a:p>
            <a:pPr algn="just"/>
            <a:r>
              <a:rPr lang="en-US" dirty="0"/>
              <a:t>User Stories, Agile metodolojisinin bir parçasıdır. </a:t>
            </a:r>
          </a:p>
          <a:p>
            <a:pPr algn="just"/>
            <a:r>
              <a:rPr lang="en-US" dirty="0"/>
              <a:t>Son kullanıcıya sunulacak herhangi bir özelliği veya ürünü açıklama yollarından biridir.</a:t>
            </a:r>
            <a:endParaRPr lang="en-TR" dirty="0"/>
          </a:p>
        </p:txBody>
      </p:sp>
      <p:pic>
        <p:nvPicPr>
          <p:cNvPr id="5" name="Picture 4">
            <a:extLst>
              <a:ext uri="{FF2B5EF4-FFF2-40B4-BE49-F238E27FC236}">
                <a16:creationId xmlns:a16="http://schemas.microsoft.com/office/drawing/2014/main" id="{210396C2-36BE-99FC-2834-ACA1B0C47E8F}"/>
              </a:ext>
            </a:extLst>
          </p:cNvPr>
          <p:cNvPicPr>
            <a:picLocks noChangeAspect="1"/>
          </p:cNvPicPr>
          <p:nvPr/>
        </p:nvPicPr>
        <p:blipFill>
          <a:blip r:embed="rId3"/>
          <a:stretch>
            <a:fillRect/>
          </a:stretch>
        </p:blipFill>
        <p:spPr>
          <a:xfrm>
            <a:off x="6816849" y="2381882"/>
            <a:ext cx="5120140" cy="2094234"/>
          </a:xfrm>
          <a:prstGeom prst="rect">
            <a:avLst/>
          </a:prstGeom>
        </p:spPr>
      </p:pic>
    </p:spTree>
    <p:extLst>
      <p:ext uri="{BB962C8B-B14F-4D97-AF65-F5344CB8AC3E}">
        <p14:creationId xmlns:p14="http://schemas.microsoft.com/office/powerpoint/2010/main" val="422134778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User Story</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801A9D9D-1263-8DD1-1712-9442C764C28C}"/>
              </a:ext>
            </a:extLst>
          </p:cNvPr>
          <p:cNvSpPr>
            <a:spLocks noGrp="1"/>
          </p:cNvSpPr>
          <p:nvPr>
            <p:ph idx="1"/>
          </p:nvPr>
        </p:nvSpPr>
        <p:spPr>
          <a:xfrm>
            <a:off x="420625" y="1825625"/>
            <a:ext cx="6420013" cy="4206383"/>
          </a:xfrm>
        </p:spPr>
        <p:txBody>
          <a:bodyPr>
            <a:normAutofit/>
          </a:bodyPr>
          <a:lstStyle/>
          <a:p>
            <a:pPr algn="just"/>
            <a:r>
              <a:rPr lang="en-US" dirty="0"/>
              <a:t>User Stories 3 ortak özelliği barındırır. Bunlar;</a:t>
            </a:r>
            <a:endParaRPr lang="en-US" b="1" dirty="0">
              <a:highlight>
                <a:srgbClr val="FFFF00"/>
              </a:highlight>
            </a:endParaRPr>
          </a:p>
          <a:p>
            <a:pPr lvl="1" algn="just"/>
            <a:r>
              <a:rPr lang="en-US" dirty="0"/>
              <a:t>Kısa ve Açıklayıcı Olma</a:t>
            </a:r>
          </a:p>
          <a:p>
            <a:pPr lvl="1" algn="just"/>
            <a:r>
              <a:rPr lang="en-US" dirty="0"/>
              <a:t>Kullanıcı Tipini belirlemek</a:t>
            </a:r>
          </a:p>
          <a:p>
            <a:pPr lvl="1" algn="just"/>
            <a:r>
              <a:rPr lang="en-US" dirty="0"/>
              <a:t>Problemi Tanımlama</a:t>
            </a:r>
            <a:endParaRPr lang="en-TR" dirty="0"/>
          </a:p>
        </p:txBody>
      </p:sp>
      <p:pic>
        <p:nvPicPr>
          <p:cNvPr id="3" name="Picture 2">
            <a:extLst>
              <a:ext uri="{FF2B5EF4-FFF2-40B4-BE49-F238E27FC236}">
                <a16:creationId xmlns:a16="http://schemas.microsoft.com/office/drawing/2014/main" id="{07982170-7710-B0B3-E44F-808BC66195CE}"/>
              </a:ext>
            </a:extLst>
          </p:cNvPr>
          <p:cNvPicPr>
            <a:picLocks noChangeAspect="1"/>
          </p:cNvPicPr>
          <p:nvPr/>
        </p:nvPicPr>
        <p:blipFill>
          <a:blip r:embed="rId3"/>
          <a:stretch>
            <a:fillRect/>
          </a:stretch>
        </p:blipFill>
        <p:spPr>
          <a:xfrm>
            <a:off x="4780345" y="3005714"/>
            <a:ext cx="7166872" cy="3026294"/>
          </a:xfrm>
          <a:prstGeom prst="rect">
            <a:avLst/>
          </a:prstGeom>
        </p:spPr>
      </p:pic>
    </p:spTree>
    <p:extLst>
      <p:ext uri="{BB962C8B-B14F-4D97-AF65-F5344CB8AC3E}">
        <p14:creationId xmlns:p14="http://schemas.microsoft.com/office/powerpoint/2010/main" val="38842717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Definition of Done (DoD)</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801A9D9D-1263-8DD1-1712-9442C764C28C}"/>
              </a:ext>
            </a:extLst>
          </p:cNvPr>
          <p:cNvSpPr>
            <a:spLocks noGrp="1"/>
          </p:cNvSpPr>
          <p:nvPr>
            <p:ph idx="1"/>
          </p:nvPr>
        </p:nvSpPr>
        <p:spPr>
          <a:xfrm>
            <a:off x="420625" y="1825625"/>
            <a:ext cx="6420013" cy="4206383"/>
          </a:xfrm>
        </p:spPr>
        <p:txBody>
          <a:bodyPr>
            <a:normAutofit fontScale="70000" lnSpcReduction="20000"/>
          </a:bodyPr>
          <a:lstStyle/>
          <a:p>
            <a:pPr algn="just"/>
            <a:r>
              <a:rPr lang="en-US" dirty="0"/>
              <a:t>Development Team, kendilerinden tamamlanması beklenen işleri Product Owner’ a sunmadan önce bir kalite kontrol süreci gibi kontrol listesi hazırlar.</a:t>
            </a:r>
          </a:p>
          <a:p>
            <a:pPr algn="just"/>
            <a:r>
              <a:rPr lang="en-US" dirty="0"/>
              <a:t>Bu liste tüm User Storyler için ortaktır ve biten tüm işler bu prosedürden geçmesi gerekir.</a:t>
            </a:r>
          </a:p>
          <a:p>
            <a:pPr algn="just"/>
            <a:r>
              <a:rPr lang="en-US" dirty="0"/>
              <a:t>Buna kısaca “ veya “DoD Definition of Done (Bitti Tanımı)” denir.</a:t>
            </a:r>
          </a:p>
          <a:p>
            <a:pPr algn="just"/>
            <a:r>
              <a:rPr lang="en-US" dirty="0"/>
              <a:t>Bu liste genellikle şu kontrolleri içerir;</a:t>
            </a:r>
          </a:p>
          <a:p>
            <a:pPr lvl="1" algn="just"/>
            <a:r>
              <a:rPr lang="en-US" dirty="0"/>
              <a:t>Unit Testleri</a:t>
            </a:r>
          </a:p>
          <a:p>
            <a:pPr lvl="1" algn="just"/>
            <a:r>
              <a:rPr lang="en-US" dirty="0"/>
              <a:t>QA Testleri</a:t>
            </a:r>
          </a:p>
          <a:p>
            <a:pPr lvl="1" algn="just"/>
            <a:r>
              <a:rPr lang="en-US" dirty="0"/>
              <a:t>User Story’ deki tüm dokümanların güncellenmesi</a:t>
            </a:r>
          </a:p>
          <a:p>
            <a:pPr lvl="1" algn="just"/>
            <a:r>
              <a:rPr lang="en-US" dirty="0"/>
              <a:t>Kodun Review edilmesi</a:t>
            </a:r>
          </a:p>
          <a:p>
            <a:pPr lvl="1" algn="just"/>
            <a:r>
              <a:rPr lang="en-US" dirty="0"/>
              <a:t>User Story kabul kriterlerinin karşılanması</a:t>
            </a:r>
          </a:p>
          <a:p>
            <a:pPr lvl="1" algn="just"/>
            <a:r>
              <a:rPr lang="en-US" dirty="0"/>
              <a:t>PO Onayı</a:t>
            </a:r>
          </a:p>
          <a:p>
            <a:pPr algn="just"/>
            <a:r>
              <a:rPr lang="en-US" dirty="0"/>
              <a:t>DoD checklist, Sprint veya Release sonunda belirli tamamlama kriterlerinin karşılanıp karşılanmadığını kontrol etmek için de kullanılmak üzere hazırlanabilir.</a:t>
            </a:r>
            <a:endParaRPr lang="en-TR" dirty="0"/>
          </a:p>
        </p:txBody>
      </p:sp>
      <p:pic>
        <p:nvPicPr>
          <p:cNvPr id="78850" name="Picture 2" descr="Definition of Done Template: what the team needs to do before saying that a  story is &quot;done&quot;">
            <a:extLst>
              <a:ext uri="{FF2B5EF4-FFF2-40B4-BE49-F238E27FC236}">
                <a16:creationId xmlns:a16="http://schemas.microsoft.com/office/drawing/2014/main" id="{415AF0F8-7B0B-8697-8D65-867DA6775F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452" y="2083225"/>
            <a:ext cx="5060404" cy="2847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37463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Sprint Planning Puanlama</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801A9D9D-1263-8DD1-1712-9442C764C28C}"/>
              </a:ext>
            </a:extLst>
          </p:cNvPr>
          <p:cNvSpPr>
            <a:spLocks noGrp="1"/>
          </p:cNvSpPr>
          <p:nvPr>
            <p:ph idx="1"/>
          </p:nvPr>
        </p:nvSpPr>
        <p:spPr>
          <a:xfrm>
            <a:off x="420625" y="1825625"/>
            <a:ext cx="6420013" cy="4206383"/>
          </a:xfrm>
        </p:spPr>
        <p:txBody>
          <a:bodyPr>
            <a:normAutofit fontScale="85000" lnSpcReduction="20000"/>
          </a:bodyPr>
          <a:lstStyle/>
          <a:p>
            <a:pPr algn="just"/>
            <a:r>
              <a:rPr lang="en-US" dirty="0"/>
              <a:t>User Storyler Sprint Backlog ’a alınırken takım tarafından puanlanır. (POINT)</a:t>
            </a:r>
          </a:p>
          <a:p>
            <a:pPr algn="just"/>
            <a:r>
              <a:rPr lang="en-US" dirty="0"/>
              <a:t>Sprint başlangıç toplantısı veya refinement toplantısında User Story okunur ve development team’ in tüm üyeleri user story’ e point verir.</a:t>
            </a:r>
          </a:p>
          <a:p>
            <a:pPr algn="just"/>
            <a:r>
              <a:rPr lang="en-US" dirty="0"/>
              <a:t>Verilen pointler kartlara yazılarak gösterilir.</a:t>
            </a:r>
          </a:p>
          <a:p>
            <a:pPr algn="just"/>
            <a:r>
              <a:rPr lang="en-US" dirty="0"/>
              <a:t>Pointler Fibonacci Serisindeki sayılara göre verilir.</a:t>
            </a:r>
          </a:p>
          <a:p>
            <a:pPr lvl="1" algn="just"/>
            <a:r>
              <a:rPr lang="en-US" dirty="0"/>
              <a:t>1 1 2 3 5 8 13 21 34 …</a:t>
            </a:r>
          </a:p>
          <a:p>
            <a:pPr algn="just"/>
            <a:r>
              <a:rPr lang="en-US" dirty="0"/>
              <a:t>Her üye niçin bu point’ i verdiğini açıklar ve team’ in ortak kararıyla user story’ nin point’ i belirlenir.</a:t>
            </a:r>
          </a:p>
          <a:p>
            <a:pPr algn="just"/>
            <a:r>
              <a:rPr lang="en-US" dirty="0"/>
              <a:t>Team’ deki developer ve QA sayısına gore takım team kapasitesi capacity belirlenir.</a:t>
            </a:r>
          </a:p>
          <a:p>
            <a:pPr algn="just"/>
            <a:r>
              <a:rPr lang="en-US" dirty="0"/>
              <a:t>1 point 1 günlük çalışma saatine göre belirlenir. (Ör: 8 saat)</a:t>
            </a:r>
            <a:endParaRPr lang="en-TR" dirty="0"/>
          </a:p>
        </p:txBody>
      </p:sp>
      <p:pic>
        <p:nvPicPr>
          <p:cNvPr id="3" name="Picture 2">
            <a:extLst>
              <a:ext uri="{FF2B5EF4-FFF2-40B4-BE49-F238E27FC236}">
                <a16:creationId xmlns:a16="http://schemas.microsoft.com/office/drawing/2014/main" id="{0A5593C7-98CD-8929-9A5E-46F80865FB17}"/>
              </a:ext>
            </a:extLst>
          </p:cNvPr>
          <p:cNvPicPr>
            <a:picLocks noChangeAspect="1"/>
          </p:cNvPicPr>
          <p:nvPr/>
        </p:nvPicPr>
        <p:blipFill>
          <a:blip r:embed="rId3"/>
          <a:stretch>
            <a:fillRect/>
          </a:stretch>
        </p:blipFill>
        <p:spPr>
          <a:xfrm>
            <a:off x="7326775" y="1266245"/>
            <a:ext cx="4236255" cy="4683842"/>
          </a:xfrm>
          <a:prstGeom prst="rect">
            <a:avLst/>
          </a:prstGeom>
        </p:spPr>
      </p:pic>
    </p:spTree>
    <p:extLst>
      <p:ext uri="{BB962C8B-B14F-4D97-AF65-F5344CB8AC3E}">
        <p14:creationId xmlns:p14="http://schemas.microsoft.com/office/powerpoint/2010/main" val="9483810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SCRUM Process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80898" name="Picture 2" descr="What is Scrum? | Scrum.org">
            <a:extLst>
              <a:ext uri="{FF2B5EF4-FFF2-40B4-BE49-F238E27FC236}">
                <a16:creationId xmlns:a16="http://schemas.microsoft.com/office/drawing/2014/main" id="{91DF3FBA-FF49-70DE-BF57-0536B77DA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4180" y="1386004"/>
            <a:ext cx="9986326" cy="4737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403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Önemi ve Faydaları</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7">
            <a:extLst>
              <a:ext uri="{FF2B5EF4-FFF2-40B4-BE49-F238E27FC236}">
                <a16:creationId xmlns:a16="http://schemas.microsoft.com/office/drawing/2014/main" id="{A89197E5-04DF-6C5B-50B4-8D630DE8C273}"/>
              </a:ext>
            </a:extLst>
          </p:cNvPr>
          <p:cNvSpPr>
            <a:spLocks noGrp="1"/>
          </p:cNvSpPr>
          <p:nvPr>
            <p:ph idx="1"/>
          </p:nvPr>
        </p:nvSpPr>
        <p:spPr>
          <a:xfrm>
            <a:off x="420625" y="1690688"/>
            <a:ext cx="9967975" cy="4341320"/>
          </a:xfrm>
        </p:spPr>
        <p:txBody>
          <a:bodyPr>
            <a:normAutofit fontScale="77500" lnSpcReduction="20000"/>
          </a:bodyPr>
          <a:lstStyle/>
          <a:p>
            <a:pPr algn="just"/>
            <a:r>
              <a:rPr lang="en-US" sz="2900" dirty="0"/>
              <a:t>Proje Yönetimi</a:t>
            </a:r>
          </a:p>
          <a:p>
            <a:pPr algn="just"/>
            <a:endParaRPr lang="en-US" sz="2900" dirty="0"/>
          </a:p>
          <a:p>
            <a:pPr algn="just"/>
            <a:r>
              <a:rPr lang="en-US" sz="2900" dirty="0"/>
              <a:t>Yazılımın Kalitesi</a:t>
            </a:r>
          </a:p>
          <a:p>
            <a:pPr algn="just"/>
            <a:endParaRPr lang="en-US" sz="2900" dirty="0"/>
          </a:p>
          <a:p>
            <a:pPr algn="just"/>
            <a:r>
              <a:rPr lang="en-US" sz="2900" dirty="0"/>
              <a:t>Zaman Çizelgesi</a:t>
            </a:r>
          </a:p>
          <a:p>
            <a:pPr algn="just"/>
            <a:endParaRPr lang="en-US" sz="2900" dirty="0"/>
          </a:p>
          <a:p>
            <a:pPr algn="just"/>
            <a:r>
              <a:rPr lang="en-US" sz="2900" dirty="0"/>
              <a:t>Bütçe Yönetimi</a:t>
            </a:r>
          </a:p>
          <a:p>
            <a:pPr algn="just"/>
            <a:endParaRPr lang="en-TR" dirty="0"/>
          </a:p>
          <a:p>
            <a:pPr algn="just"/>
            <a:endParaRPr lang="en-US" dirty="0"/>
          </a:p>
          <a:p>
            <a:pPr algn="just"/>
            <a:r>
              <a:rPr lang="en-US" b="1" dirty="0"/>
              <a:t>SDLC’ de her bir aşama, belirli görevler, çıktılar ve girdilerle birlikte çalışan ekipler ve roller içerir.</a:t>
            </a:r>
            <a:endParaRPr lang="en-TR" b="1" dirty="0"/>
          </a:p>
        </p:txBody>
      </p:sp>
      <p:pic>
        <p:nvPicPr>
          <p:cNvPr id="5" name="Picture 4">
            <a:extLst>
              <a:ext uri="{FF2B5EF4-FFF2-40B4-BE49-F238E27FC236}">
                <a16:creationId xmlns:a16="http://schemas.microsoft.com/office/drawing/2014/main" id="{2B1FCADA-827E-8C63-2F8D-A9C3D0F638C2}"/>
              </a:ext>
            </a:extLst>
          </p:cNvPr>
          <p:cNvPicPr>
            <a:picLocks noChangeAspect="1"/>
          </p:cNvPicPr>
          <p:nvPr/>
        </p:nvPicPr>
        <p:blipFill>
          <a:blip r:embed="rId3"/>
          <a:stretch>
            <a:fillRect/>
          </a:stretch>
        </p:blipFill>
        <p:spPr>
          <a:xfrm>
            <a:off x="5692139" y="1416638"/>
            <a:ext cx="5754117" cy="3599657"/>
          </a:xfrm>
          <a:prstGeom prst="rect">
            <a:avLst/>
          </a:prstGeom>
        </p:spPr>
      </p:pic>
    </p:spTree>
    <p:extLst>
      <p:ext uri="{BB962C8B-B14F-4D97-AF65-F5344CB8AC3E}">
        <p14:creationId xmlns:p14="http://schemas.microsoft.com/office/powerpoint/2010/main" val="6214512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sz="4000" b="1" dirty="0"/>
              <a:t>Best Scrum Project Management Tools</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tlassian Jira and Jira Plugins - UIT">
            <a:extLst>
              <a:ext uri="{FF2B5EF4-FFF2-40B4-BE49-F238E27FC236}">
                <a16:creationId xmlns:a16="http://schemas.microsoft.com/office/drawing/2014/main" id="{B1C6BFB4-176F-707E-7199-A6BA69372B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2392" y="3040800"/>
            <a:ext cx="3247215" cy="127341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onday logo transparent PNG - StickPNG">
            <a:extLst>
              <a:ext uri="{FF2B5EF4-FFF2-40B4-BE49-F238E27FC236}">
                <a16:creationId xmlns:a16="http://schemas.microsoft.com/office/drawing/2014/main" id="{4D74FC84-2FED-41F9-7025-54680A0DF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185" y="3979136"/>
            <a:ext cx="2974052" cy="222766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lickUp™ | One app to replace them all">
            <a:extLst>
              <a:ext uri="{FF2B5EF4-FFF2-40B4-BE49-F238E27FC236}">
                <a16:creationId xmlns:a16="http://schemas.microsoft.com/office/drawing/2014/main" id="{F856AB5B-A78B-94D9-8890-68D9DAEF41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82733" y="1484800"/>
            <a:ext cx="3511296" cy="135011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martsheet logo transparent PNG - StickPNG">
            <a:extLst>
              <a:ext uri="{FF2B5EF4-FFF2-40B4-BE49-F238E27FC236}">
                <a16:creationId xmlns:a16="http://schemas.microsoft.com/office/drawing/2014/main" id="{A4184288-0F1D-4B0D-FD48-AF215C60D0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30353" y="4239634"/>
            <a:ext cx="2492891" cy="170667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New Wrike Logo | Wrike, Management logo, ? logo">
            <a:extLst>
              <a:ext uri="{FF2B5EF4-FFF2-40B4-BE49-F238E27FC236}">
                <a16:creationId xmlns:a16="http://schemas.microsoft.com/office/drawing/2014/main" id="{7D0AD0DF-1D5C-D657-F055-EB5252227A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9152" y="1940661"/>
            <a:ext cx="2770117" cy="6442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2849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7DCCED-E2F4-5AF6-37CF-35D1887C6475}"/>
              </a:ext>
            </a:extLst>
          </p:cNvPr>
          <p:cNvSpPr>
            <a:spLocks noGrp="1"/>
          </p:cNvSpPr>
          <p:nvPr>
            <p:ph type="title"/>
          </p:nvPr>
        </p:nvSpPr>
        <p:spPr/>
        <p:txBody>
          <a:bodyPr>
            <a:normAutofit/>
          </a:bodyPr>
          <a:lstStyle/>
          <a:p>
            <a:r>
              <a:rPr lang="en-US" b="1" dirty="0"/>
              <a:t>Temel Aşamaları</a:t>
            </a:r>
          </a:p>
        </p:txBody>
      </p:sp>
      <p:pic>
        <p:nvPicPr>
          <p:cNvPr id="4" name="Picture 4" descr="Techpro Education | Online It Courses &amp; Bootcamps">
            <a:extLst>
              <a:ext uri="{FF2B5EF4-FFF2-40B4-BE49-F238E27FC236}">
                <a16:creationId xmlns:a16="http://schemas.microsoft.com/office/drawing/2014/main" id="{E33B55B5-34C1-9987-660E-4BF674EB9809}"/>
              </a:ext>
            </a:extLst>
          </p:cNvPr>
          <p:cNvPicPr>
            <a:picLocks noChangeAspect="1" noChangeArrowheads="1"/>
          </p:cNvPicPr>
          <p:nvPr/>
        </p:nvPicPr>
        <p:blipFill>
          <a:blip r:embed="rId2">
            <a:alphaModFix amt="11000"/>
            <a:extLst>
              <a:ext uri="{28A0092B-C50C-407E-A947-70E740481C1C}">
                <a14:useLocalDpi xmlns:a14="http://schemas.microsoft.com/office/drawing/2010/main" val="0"/>
              </a:ext>
            </a:extLst>
          </a:blip>
          <a:srcRect/>
          <a:stretch>
            <a:fillRect/>
          </a:stretch>
        </p:blipFill>
        <p:spPr bwMode="auto">
          <a:xfrm>
            <a:off x="2815081" y="551941"/>
            <a:ext cx="5754117" cy="5754117"/>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303562FC-1F59-C40D-401A-8981E4731EB0}"/>
              </a:ext>
            </a:extLst>
          </p:cNvPr>
          <p:cNvSpPr>
            <a:spLocks noGrp="1"/>
          </p:cNvSpPr>
          <p:nvPr>
            <p:ph idx="1"/>
          </p:nvPr>
        </p:nvSpPr>
        <p:spPr>
          <a:xfrm>
            <a:off x="420625" y="1825625"/>
            <a:ext cx="6779006" cy="4206383"/>
          </a:xfrm>
        </p:spPr>
        <p:txBody>
          <a:bodyPr>
            <a:normAutofit fontScale="85000" lnSpcReduction="20000"/>
          </a:bodyPr>
          <a:lstStyle/>
          <a:p>
            <a:r>
              <a:rPr lang="en-US" b="1" dirty="0"/>
              <a:t>Planlama</a:t>
            </a:r>
            <a:r>
              <a:rPr lang="en-US" dirty="0"/>
              <a:t> : Beklentileri Tespit Etme</a:t>
            </a:r>
          </a:p>
          <a:p>
            <a:endParaRPr lang="en-US" dirty="0"/>
          </a:p>
          <a:p>
            <a:r>
              <a:rPr lang="en-US" b="1" dirty="0"/>
              <a:t>Analiz</a:t>
            </a:r>
            <a:r>
              <a:rPr lang="en-US" dirty="0"/>
              <a:t> : Amaç ve Gereksinimleri </a:t>
            </a:r>
          </a:p>
          <a:p>
            <a:endParaRPr lang="en-US" b="1" dirty="0"/>
          </a:p>
          <a:p>
            <a:r>
              <a:rPr lang="en-US" b="1" dirty="0"/>
              <a:t>Tasarım</a:t>
            </a:r>
            <a:r>
              <a:rPr lang="en-US" dirty="0"/>
              <a:t> : Proje Tasarımı</a:t>
            </a:r>
          </a:p>
          <a:p>
            <a:endParaRPr lang="en-US" b="1" dirty="0"/>
          </a:p>
          <a:p>
            <a:r>
              <a:rPr lang="en-US" b="1" dirty="0"/>
              <a:t>Uygulama</a:t>
            </a:r>
            <a:r>
              <a:rPr lang="en-US" dirty="0"/>
              <a:t> : Geliştirme </a:t>
            </a:r>
          </a:p>
          <a:p>
            <a:endParaRPr lang="en-US" b="1" dirty="0"/>
          </a:p>
          <a:p>
            <a:r>
              <a:rPr lang="en-US" b="1" dirty="0"/>
              <a:t>Test</a:t>
            </a:r>
            <a:r>
              <a:rPr lang="en-US" dirty="0"/>
              <a:t> : Hedef ve Geliştirme Doğrulama</a:t>
            </a:r>
          </a:p>
          <a:p>
            <a:endParaRPr lang="en-US" b="1" dirty="0"/>
          </a:p>
          <a:p>
            <a:r>
              <a:rPr lang="en-US" b="1" dirty="0"/>
              <a:t>Bakım</a:t>
            </a:r>
            <a:r>
              <a:rPr lang="en-US" dirty="0"/>
              <a:t>: Yayınlama ve Geri Dönüşler ile Güncelemeler</a:t>
            </a:r>
          </a:p>
          <a:p>
            <a:endParaRPr lang="en-TR" dirty="0"/>
          </a:p>
        </p:txBody>
      </p:sp>
      <p:pic>
        <p:nvPicPr>
          <p:cNvPr id="8198" name="Picture 6" descr="Sıfırdan Uzmanlığa Yazılım Testi-14 Yazılım Geliştirme Yaşam Döngüsü Modeli  Nedir?">
            <a:extLst>
              <a:ext uri="{FF2B5EF4-FFF2-40B4-BE49-F238E27FC236}">
                <a16:creationId xmlns:a16="http://schemas.microsoft.com/office/drawing/2014/main" id="{4137076E-5B21-C80E-8C29-280E9DE327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631" y="1251711"/>
            <a:ext cx="4354575" cy="435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616468"/>
      </p:ext>
    </p:extLst>
  </p:cSld>
  <p:clrMapOvr>
    <a:masterClrMapping/>
  </p:clrMapOvr>
</p:sld>
</file>

<file path=ppt/theme/theme1.xml><?xml version="1.0" encoding="utf-8"?>
<a:theme xmlns:a="http://schemas.openxmlformats.org/drawingml/2006/main" name="OffsetVTI">
  <a:themeElements>
    <a:clrScheme name="Facet">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Dante">
      <a:majorFont>
        <a:latin typeface="Dante"/>
        <a:ea typeface=""/>
        <a:cs typeface=""/>
      </a:majorFont>
      <a:minorFont>
        <a:latin typeface="Dan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setVTI" id="{17A3166B-76FF-4669-8F6D-D4251AE158D8}" vid="{4532814A-B5F8-4CFD-BC69-A007D492DA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{5920BD56-290E-2745-8BDA-334E6347C1C8}tf10001060</Template>
  <TotalTime>895</TotalTime>
  <Words>4128</Words>
  <Application>Microsoft Macintosh PowerPoint</Application>
  <PresentationFormat>Widescreen</PresentationFormat>
  <Paragraphs>513</Paragraphs>
  <Slides>80</Slides>
  <Notes>9</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80</vt:i4>
      </vt:variant>
    </vt:vector>
  </HeadingPairs>
  <TitlesOfParts>
    <vt:vector size="90" baseType="lpstr">
      <vt:lpstr>Arial</vt:lpstr>
      <vt:lpstr>Calibri</vt:lpstr>
      <vt:lpstr>Century Gothic</vt:lpstr>
      <vt:lpstr>Dante</vt:lpstr>
      <vt:lpstr>Dante (Headings)2</vt:lpstr>
      <vt:lpstr>Helvetica Neue Medium</vt:lpstr>
      <vt:lpstr>Montserrat</vt:lpstr>
      <vt:lpstr>Noto Sans</vt:lpstr>
      <vt:lpstr>Wingdings 2</vt:lpstr>
      <vt:lpstr>OffsetVTI</vt:lpstr>
      <vt:lpstr>PowerPoint Presentation</vt:lpstr>
      <vt:lpstr>SDLC Software || Systems Development Life  Cycle</vt:lpstr>
      <vt:lpstr>Bugün ne yapıyoruz?</vt:lpstr>
      <vt:lpstr>SDLC</vt:lpstr>
      <vt:lpstr>SDLC</vt:lpstr>
      <vt:lpstr>SDLC</vt:lpstr>
      <vt:lpstr>SDLC</vt:lpstr>
      <vt:lpstr>Önemi ve Faydaları</vt:lpstr>
      <vt:lpstr>Temel Aşamaları</vt:lpstr>
      <vt:lpstr>Takım Üyeleri</vt:lpstr>
      <vt:lpstr>Project Manager (PM)</vt:lpstr>
      <vt:lpstr>Business Analyst (BA)</vt:lpstr>
      <vt:lpstr>Developer (DEV)</vt:lpstr>
      <vt:lpstr>Quality Analyst (QA)</vt:lpstr>
      <vt:lpstr>Cyber Security</vt:lpstr>
      <vt:lpstr>DevOps</vt:lpstr>
      <vt:lpstr>Summary</vt:lpstr>
      <vt:lpstr>Temel Aşamalarını Hatırlayalım</vt:lpstr>
      <vt:lpstr>Planlama (Planning)</vt:lpstr>
      <vt:lpstr>Analiz (Defining)</vt:lpstr>
      <vt:lpstr>Tasarım (Designing)</vt:lpstr>
      <vt:lpstr>Geliştirme (Developing)</vt:lpstr>
      <vt:lpstr>Test (Testing)</vt:lpstr>
      <vt:lpstr>Bakım (Deploying &amp; Maintenance)</vt:lpstr>
      <vt:lpstr>PowerPoint Presentation</vt:lpstr>
      <vt:lpstr>SDLC Software || System Development Life  Cycle</vt:lpstr>
      <vt:lpstr>Bugün ne yapıyoruz?</vt:lpstr>
      <vt:lpstr>SDLC Metodları</vt:lpstr>
      <vt:lpstr>Waterfall (Şelale) Methodology</vt:lpstr>
      <vt:lpstr>Waterfall (Şelale) Methodology</vt:lpstr>
      <vt:lpstr>Waterfall (Şelale) Methodology</vt:lpstr>
      <vt:lpstr>Waterfall (Şelale) Methodology</vt:lpstr>
      <vt:lpstr>V Methodology</vt:lpstr>
      <vt:lpstr>V Methodology</vt:lpstr>
      <vt:lpstr>Spiral Methodology</vt:lpstr>
      <vt:lpstr>Spiral Methodology</vt:lpstr>
      <vt:lpstr>Prototip Methodology</vt:lpstr>
      <vt:lpstr>Agile (Çevik) Methodology</vt:lpstr>
      <vt:lpstr>Agile (Çevik) Methodology</vt:lpstr>
      <vt:lpstr>Agile (Çevik) Methodology</vt:lpstr>
      <vt:lpstr>Waterfall vs Agile</vt:lpstr>
      <vt:lpstr>Scrum Process</vt:lpstr>
      <vt:lpstr>Scrum</vt:lpstr>
      <vt:lpstr>Scrum</vt:lpstr>
      <vt:lpstr>Scrum</vt:lpstr>
      <vt:lpstr>Scrum Team</vt:lpstr>
      <vt:lpstr>Product Owner</vt:lpstr>
      <vt:lpstr>Product Owner</vt:lpstr>
      <vt:lpstr>Scrum Master</vt:lpstr>
      <vt:lpstr>Scrum Master</vt:lpstr>
      <vt:lpstr>Scrum Master</vt:lpstr>
      <vt:lpstr>Development Team</vt:lpstr>
      <vt:lpstr>Development Team</vt:lpstr>
      <vt:lpstr>PowerPoint Presentation</vt:lpstr>
      <vt:lpstr>SDLC Software || System Development Life  Cycle</vt:lpstr>
      <vt:lpstr>Bugün ne yapıyoruz?</vt:lpstr>
      <vt:lpstr>Product Backlog</vt:lpstr>
      <vt:lpstr>Product Backlog</vt:lpstr>
      <vt:lpstr>Sprint Backlog</vt:lpstr>
      <vt:lpstr>Scrum Meets</vt:lpstr>
      <vt:lpstr>Sprint Planning Meets</vt:lpstr>
      <vt:lpstr>Sprint Planning Meets</vt:lpstr>
      <vt:lpstr>Sprint Planning Meets</vt:lpstr>
      <vt:lpstr>Daily Stand-Up Meets</vt:lpstr>
      <vt:lpstr>Sprint Review (Demo) Meets</vt:lpstr>
      <vt:lpstr>Sprint Review (Demo) Meets</vt:lpstr>
      <vt:lpstr>Sprint Retrospective Meets</vt:lpstr>
      <vt:lpstr>Scrum Task Board</vt:lpstr>
      <vt:lpstr>Kanban Task Board</vt:lpstr>
      <vt:lpstr>Kanban Task Board</vt:lpstr>
      <vt:lpstr>Scrum vs Kanban</vt:lpstr>
      <vt:lpstr>EPIC, Feature, User Story, Task</vt:lpstr>
      <vt:lpstr>EPIC</vt:lpstr>
      <vt:lpstr>Feature</vt:lpstr>
      <vt:lpstr>User Story</vt:lpstr>
      <vt:lpstr>User Story</vt:lpstr>
      <vt:lpstr>Definition of Done (DoD)</vt:lpstr>
      <vt:lpstr>Sprint Planning Puanlama</vt:lpstr>
      <vt:lpstr>SCRUM Process</vt:lpstr>
      <vt:lpstr>Best Scrum Project Management Tools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SDLC Software  Development Life  Cycle</dc:title>
  <dc:creator>Mehmet Sungur</dc:creator>
  <cp:lastModifiedBy>Mehmet Sungur</cp:lastModifiedBy>
  <cp:revision>43</cp:revision>
  <dcterms:created xsi:type="dcterms:W3CDTF">2023-07-02T12:48:45Z</dcterms:created>
  <dcterms:modified xsi:type="dcterms:W3CDTF">2023-07-09T11:50:54Z</dcterms:modified>
</cp:coreProperties>
</file>